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60" d="100"/>
          <a:sy n="6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32.png"/><Relationship Id="rId26" Type="http://schemas.openxmlformats.org/officeDocument/2006/relationships/image" Target="../media/image42.png"/><Relationship Id="rId3" Type="http://schemas.openxmlformats.org/officeDocument/2006/relationships/image" Target="../media/image1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16.png"/><Relationship Id="rId12" Type="http://schemas.openxmlformats.org/officeDocument/2006/relationships/image" Target="../media/image22.png"/><Relationship Id="rId17" Type="http://schemas.openxmlformats.org/officeDocument/2006/relationships/image" Target="../media/image31.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11.png"/><Relationship Id="rId16" Type="http://schemas.openxmlformats.org/officeDocument/2006/relationships/image" Target="../media/image34.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14.png"/><Relationship Id="rId15" Type="http://schemas.openxmlformats.org/officeDocument/2006/relationships/image" Target="../media/image33.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0.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19" name="三角形"/>
          <p:cNvSpPr/>
          <p:nvPr/>
        </p:nvSpPr>
        <p:spPr>
          <a:xfrm>
            <a:off x="7160173" y="4121800"/>
            <a:ext cx="17483411" cy="9831293"/>
          </a:xfrm>
          <a:custGeom>
            <a:avLst/>
            <a:gdLst/>
            <a:ahLst/>
            <a:cxnLst>
              <a:cxn ang="0">
                <a:pos x="wd2" y="hd2"/>
              </a:cxn>
              <a:cxn ang="5400000">
                <a:pos x="wd2" y="hd2"/>
              </a:cxn>
              <a:cxn ang="10800000">
                <a:pos x="wd2" y="hd2"/>
              </a:cxn>
              <a:cxn ang="16200000">
                <a:pos x="wd2" y="hd2"/>
              </a:cxn>
            </a:cxnLst>
            <a:rect l="0" t="0" r="r" b="b"/>
            <a:pathLst>
              <a:path w="21600" h="21600" extrusionOk="0">
                <a:moveTo>
                  <a:pt x="21525" y="0"/>
                </a:moveTo>
                <a:lnTo>
                  <a:pt x="0" y="21600"/>
                </a:lnTo>
                <a:lnTo>
                  <a:pt x="21600" y="21442"/>
                </a:lnTo>
                <a:lnTo>
                  <a:pt x="21525" y="0"/>
                </a:lnTo>
                <a:close/>
              </a:path>
            </a:pathLst>
          </a:custGeom>
          <a:solidFill>
            <a:srgbClr val="0D48FF"/>
          </a:solidFill>
          <a:ln w="12700">
            <a:miter lim="400000"/>
          </a:ln>
        </p:spPr>
        <p:txBody>
          <a:bodyPr lIns="50800" tIns="50800" rIns="50800" bIns="50800" anchor="ctr"/>
          <a:lstStyle/>
          <a:p>
            <a:endParaRPr/>
          </a:p>
        </p:txBody>
      </p:sp>
      <p:sp>
        <p:nvSpPr>
          <p:cNvPr id="120" name="医療とAI・ビッグデータ応用"/>
          <p:cNvSpPr txBox="1"/>
          <p:nvPr/>
        </p:nvSpPr>
        <p:spPr>
          <a:xfrm>
            <a:off x="2363455" y="1963401"/>
            <a:ext cx="15597887" cy="129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94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21" name="自然言語処理の概要とChatGPTの導入"/>
          <p:cNvSpPr txBox="1"/>
          <p:nvPr/>
        </p:nvSpPr>
        <p:spPr>
          <a:xfrm>
            <a:off x="1173168" y="3869981"/>
            <a:ext cx="18739563" cy="1168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solidFill>
                  <a:srgbClr val="FFFFFF"/>
                </a:solidFill>
                <a:latin typeface="ヒラギノ丸ゴ ProN W4"/>
                <a:ea typeface="ヒラギノ丸ゴ ProN W4"/>
                <a:cs typeface="ヒラギノ丸ゴ ProN W4"/>
                <a:sym typeface="ヒラギノ丸ゴ ProN W4"/>
              </a:defRPr>
            </a:lvl1pPr>
          </a:lstStyle>
          <a:p>
            <a:r>
              <a:t>自然言語処理の概要とChatGPTの導入</a:t>
            </a:r>
          </a:p>
        </p:txBody>
      </p:sp>
      <p:sp>
        <p:nvSpPr>
          <p:cNvPr id="122" name="統合教育機構…"/>
          <p:cNvSpPr txBox="1"/>
          <p:nvPr/>
        </p:nvSpPr>
        <p:spPr>
          <a:xfrm>
            <a:off x="17438186" y="9586713"/>
            <a:ext cx="5829301" cy="249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7500">
                <a:solidFill>
                  <a:srgbClr val="FFFFFF"/>
                </a:solidFill>
                <a:latin typeface="ヒラギノ丸ゴ ProN W4"/>
                <a:ea typeface="ヒラギノ丸ゴ ProN W4"/>
                <a:cs typeface="ヒラギノ丸ゴ ProN W4"/>
                <a:sym typeface="ヒラギノ丸ゴ ProN W4"/>
              </a:defRPr>
            </a:pPr>
            <a:r>
              <a:t>統合教育機構</a:t>
            </a:r>
          </a:p>
          <a:p>
            <a:pPr>
              <a:defRPr sz="7500">
                <a:solidFill>
                  <a:srgbClr val="FFFFFF"/>
                </a:solidFill>
                <a:latin typeface="ヒラギノ丸ゴ ProN W4"/>
                <a:ea typeface="ヒラギノ丸ゴ ProN W4"/>
                <a:cs typeface="ヒラギノ丸ゴ ProN W4"/>
                <a:sym typeface="ヒラギノ丸ゴ ProN W4"/>
              </a:defRPr>
            </a:pPr>
            <a:r>
              <a:t>須藤毅顕</a:t>
            </a:r>
          </a:p>
        </p:txBody>
      </p:sp>
      <p:pic>
        <p:nvPicPr>
          <p:cNvPr id="2" name="図 1">
            <a:extLst>
              <a:ext uri="{FF2B5EF4-FFF2-40B4-BE49-F238E27FC236}">
                <a16:creationId xmlns:a16="http://schemas.microsoft.com/office/drawing/2014/main" id="{941DB37C-0C54-686C-888A-FC3DB3D7E1EB}"/>
              </a:ext>
            </a:extLst>
          </p:cNvPr>
          <p:cNvPicPr>
            <a:picLocks noChangeAspect="1"/>
          </p:cNvPicPr>
          <p:nvPr/>
        </p:nvPicPr>
        <p:blipFill>
          <a:blip r:embed="rId2"/>
          <a:stretch>
            <a:fillRect/>
          </a:stretch>
        </p:blipFill>
        <p:spPr>
          <a:xfrm>
            <a:off x="692888" y="8822622"/>
            <a:ext cx="5899980" cy="4267731"/>
          </a:xfrm>
          <a:prstGeom prst="rect">
            <a:avLst/>
          </a:prstGeom>
        </p:spPr>
      </p:pic>
      <p:pic>
        <p:nvPicPr>
          <p:cNvPr id="4" name="図 3" descr="QR コード&#10;&#10;自動的に生成された説明">
            <a:extLst>
              <a:ext uri="{FF2B5EF4-FFF2-40B4-BE49-F238E27FC236}">
                <a16:creationId xmlns:a16="http://schemas.microsoft.com/office/drawing/2014/main" id="{D43E3AE5-7A6B-5E9B-3755-39DB36968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8"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9"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0"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1"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2"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3"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4"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μ5</a:t>
            </a:r>
          </a:p>
        </p:txBody>
      </p:sp>
      <p:sp>
        <p:nvSpPr>
          <p:cNvPr id="265"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266"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267"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268"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269"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270"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1"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272"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3"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274"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275"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276"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277"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278"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279"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280"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281"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282"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283"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284"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285"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286"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μ1</a:t>
            </a:r>
          </a:p>
        </p:txBody>
      </p:sp>
      <p:sp>
        <p:nvSpPr>
          <p:cNvPr id="287"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h1</a:t>
            </a:r>
          </a:p>
        </p:txBody>
      </p:sp>
      <p:sp>
        <p:nvSpPr>
          <p:cNvPr id="288"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pic>
        <p:nvPicPr>
          <p:cNvPr id="289"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290"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291"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292"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293"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294"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295"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6"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7"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8"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9"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0"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01"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02"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03"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04"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305"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μ2</a:t>
            </a:r>
          </a:p>
        </p:txBody>
      </p:sp>
      <p:sp>
        <p:nvSpPr>
          <p:cNvPr id="306"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μ3</a:t>
            </a:r>
          </a:p>
        </p:txBody>
      </p:sp>
      <p:sp>
        <p:nvSpPr>
          <p:cNvPr id="307"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μ4</a:t>
            </a:r>
          </a:p>
        </p:txBody>
      </p:sp>
      <p:sp>
        <p:nvSpPr>
          <p:cNvPr id="308"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h2</a:t>
            </a:r>
          </a:p>
        </p:txBody>
      </p:sp>
      <p:sp>
        <p:nvSpPr>
          <p:cNvPr id="309"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h3</a:t>
            </a:r>
          </a:p>
        </p:txBody>
      </p:sp>
      <p:sp>
        <p:nvSpPr>
          <p:cNvPr id="310"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h4</a:t>
            </a:r>
          </a:p>
        </p:txBody>
      </p:sp>
      <p:sp>
        <p:nvSpPr>
          <p:cNvPr id="311"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x1</a:t>
            </a:r>
          </a:p>
        </p:txBody>
      </p:sp>
      <p:sp>
        <p:nvSpPr>
          <p:cNvPr id="312"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x2</a:t>
            </a:r>
          </a:p>
        </p:txBody>
      </p:sp>
      <p:sp>
        <p:nvSpPr>
          <p:cNvPr id="313"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314"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t>MLPの推論のイメージ</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円形"/>
          <p:cNvSpPr/>
          <p:nvPr/>
        </p:nvSpPr>
        <p:spPr>
          <a:xfrm>
            <a:off x="7185798" y="8490617"/>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7" name="円形"/>
          <p:cNvSpPr/>
          <p:nvPr/>
        </p:nvSpPr>
        <p:spPr>
          <a:xfrm>
            <a:off x="7185798" y="6650142"/>
            <a:ext cx="1270001"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8" name="楕円"/>
          <p:cNvSpPr/>
          <p:nvPr/>
        </p:nvSpPr>
        <p:spPr>
          <a:xfrm>
            <a:off x="11360063" y="477605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9" name="楕円"/>
          <p:cNvSpPr/>
          <p:nvPr/>
        </p:nvSpPr>
        <p:spPr>
          <a:xfrm>
            <a:off x="11293482" y="6633338"/>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0" name="楕円"/>
          <p:cNvSpPr/>
          <p:nvPr/>
        </p:nvSpPr>
        <p:spPr>
          <a:xfrm>
            <a:off x="11293482" y="8490617"/>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1" name="楕円"/>
          <p:cNvSpPr/>
          <p:nvPr/>
        </p:nvSpPr>
        <p:spPr>
          <a:xfrm>
            <a:off x="11293482" y="10347896"/>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2" name="楕円"/>
          <p:cNvSpPr/>
          <p:nvPr/>
        </p:nvSpPr>
        <p:spPr>
          <a:xfrm>
            <a:off x="16419481" y="7600950"/>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3" name="μ5"/>
          <p:cNvSpPr txBox="1"/>
          <p:nvPr/>
        </p:nvSpPr>
        <p:spPr>
          <a:xfrm>
            <a:off x="16866709" y="7994650"/>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μ5</a:t>
            </a:r>
          </a:p>
        </p:txBody>
      </p:sp>
      <p:sp>
        <p:nvSpPr>
          <p:cNvPr id="324" name="線"/>
          <p:cNvSpPr/>
          <p:nvPr/>
        </p:nvSpPr>
        <p:spPr>
          <a:xfrm flipV="1">
            <a:off x="8469652" y="5354324"/>
            <a:ext cx="2889399" cy="1936165"/>
          </a:xfrm>
          <a:prstGeom prst="line">
            <a:avLst/>
          </a:prstGeom>
          <a:ln w="25400">
            <a:solidFill>
              <a:srgbClr val="000000"/>
            </a:solidFill>
            <a:miter lim="400000"/>
          </a:ln>
        </p:spPr>
        <p:txBody>
          <a:bodyPr lIns="50800" tIns="50800" rIns="50800" bIns="50800" anchor="ctr"/>
          <a:lstStyle/>
          <a:p>
            <a:endParaRPr/>
          </a:p>
        </p:txBody>
      </p:sp>
      <p:sp>
        <p:nvSpPr>
          <p:cNvPr id="325" name="線"/>
          <p:cNvSpPr/>
          <p:nvPr/>
        </p:nvSpPr>
        <p:spPr>
          <a:xfrm flipV="1">
            <a:off x="8468795" y="5361160"/>
            <a:ext cx="2896257" cy="3788326"/>
          </a:xfrm>
          <a:prstGeom prst="line">
            <a:avLst/>
          </a:prstGeom>
          <a:ln w="25400">
            <a:solidFill>
              <a:srgbClr val="000000"/>
            </a:solidFill>
            <a:miter lim="400000"/>
          </a:ln>
        </p:spPr>
        <p:txBody>
          <a:bodyPr lIns="50800" tIns="50800" rIns="50800" bIns="50800" anchor="ctr"/>
          <a:lstStyle/>
          <a:p>
            <a:endParaRPr/>
          </a:p>
        </p:txBody>
      </p:sp>
      <p:sp>
        <p:nvSpPr>
          <p:cNvPr id="326" name="線"/>
          <p:cNvSpPr/>
          <p:nvPr/>
        </p:nvSpPr>
        <p:spPr>
          <a:xfrm flipV="1">
            <a:off x="8461087" y="7273320"/>
            <a:ext cx="2822980" cy="29320"/>
          </a:xfrm>
          <a:prstGeom prst="line">
            <a:avLst/>
          </a:prstGeom>
          <a:ln w="25400">
            <a:solidFill>
              <a:srgbClr val="000000"/>
            </a:solidFill>
            <a:miter lim="400000"/>
          </a:ln>
        </p:spPr>
        <p:txBody>
          <a:bodyPr lIns="50800" tIns="50800" rIns="50800" bIns="50800" anchor="ctr"/>
          <a:lstStyle/>
          <a:p>
            <a:endParaRPr/>
          </a:p>
        </p:txBody>
      </p:sp>
      <p:sp>
        <p:nvSpPr>
          <p:cNvPr id="327" name="線"/>
          <p:cNvSpPr/>
          <p:nvPr/>
        </p:nvSpPr>
        <p:spPr>
          <a:xfrm>
            <a:off x="8470759" y="7314069"/>
            <a:ext cx="2820809" cy="1760114"/>
          </a:xfrm>
          <a:prstGeom prst="line">
            <a:avLst/>
          </a:prstGeom>
          <a:ln w="25400">
            <a:solidFill>
              <a:srgbClr val="000000"/>
            </a:solidFill>
            <a:miter lim="400000"/>
          </a:ln>
        </p:spPr>
        <p:txBody>
          <a:bodyPr lIns="50800" tIns="50800" rIns="50800" bIns="50800" anchor="ctr"/>
          <a:lstStyle/>
          <a:p>
            <a:endParaRPr/>
          </a:p>
        </p:txBody>
      </p:sp>
      <p:sp>
        <p:nvSpPr>
          <p:cNvPr id="328" name="線"/>
          <p:cNvSpPr/>
          <p:nvPr/>
        </p:nvSpPr>
        <p:spPr>
          <a:xfrm>
            <a:off x="8463468" y="9160134"/>
            <a:ext cx="2817785" cy="1804980"/>
          </a:xfrm>
          <a:prstGeom prst="line">
            <a:avLst/>
          </a:prstGeom>
          <a:ln w="25400">
            <a:solidFill>
              <a:srgbClr val="000000"/>
            </a:solidFill>
            <a:miter lim="400000"/>
          </a:ln>
        </p:spPr>
        <p:txBody>
          <a:bodyPr lIns="50800" tIns="50800" rIns="50800" bIns="50800" anchor="ctr"/>
          <a:lstStyle/>
          <a:p>
            <a:endParaRPr/>
          </a:p>
        </p:txBody>
      </p:sp>
      <p:sp>
        <p:nvSpPr>
          <p:cNvPr id="329" name="円形"/>
          <p:cNvSpPr/>
          <p:nvPr/>
        </p:nvSpPr>
        <p:spPr>
          <a:xfrm>
            <a:off x="7185798" y="10331092"/>
            <a:ext cx="1270001"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0" name="1"/>
          <p:cNvSpPr txBox="1"/>
          <p:nvPr/>
        </p:nvSpPr>
        <p:spPr>
          <a:xfrm>
            <a:off x="7628013" y="10724792"/>
            <a:ext cx="385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331" name="楕円"/>
          <p:cNvSpPr/>
          <p:nvPr/>
        </p:nvSpPr>
        <p:spPr>
          <a:xfrm>
            <a:off x="11293482" y="12223849"/>
            <a:ext cx="3194804"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2" name="1"/>
          <p:cNvSpPr txBox="1"/>
          <p:nvPr/>
        </p:nvSpPr>
        <p:spPr>
          <a:xfrm>
            <a:off x="12698099" y="12617549"/>
            <a:ext cx="385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333" name="線"/>
          <p:cNvSpPr/>
          <p:nvPr/>
        </p:nvSpPr>
        <p:spPr>
          <a:xfrm flipV="1">
            <a:off x="8478939" y="5395182"/>
            <a:ext cx="2866769" cy="5521860"/>
          </a:xfrm>
          <a:prstGeom prst="line">
            <a:avLst/>
          </a:prstGeom>
          <a:ln w="25400">
            <a:solidFill>
              <a:srgbClr val="000000"/>
            </a:solidFill>
            <a:miter lim="400000"/>
          </a:ln>
        </p:spPr>
        <p:txBody>
          <a:bodyPr lIns="50800" tIns="50800" rIns="50800" bIns="50800" anchor="ctr"/>
          <a:lstStyle/>
          <a:p>
            <a:endParaRPr/>
          </a:p>
        </p:txBody>
      </p:sp>
      <p:sp>
        <p:nvSpPr>
          <p:cNvPr id="334" name="線"/>
          <p:cNvSpPr/>
          <p:nvPr/>
        </p:nvSpPr>
        <p:spPr>
          <a:xfrm flipV="1">
            <a:off x="8456421" y="7268406"/>
            <a:ext cx="2836091" cy="3678955"/>
          </a:xfrm>
          <a:prstGeom prst="line">
            <a:avLst/>
          </a:prstGeom>
          <a:ln w="25400">
            <a:solidFill>
              <a:srgbClr val="000000"/>
            </a:solidFill>
            <a:miter lim="400000"/>
          </a:ln>
        </p:spPr>
        <p:txBody>
          <a:bodyPr lIns="50800" tIns="50800" rIns="50800" bIns="50800" anchor="ctr"/>
          <a:lstStyle/>
          <a:p>
            <a:endParaRPr/>
          </a:p>
        </p:txBody>
      </p:sp>
      <p:sp>
        <p:nvSpPr>
          <p:cNvPr id="335" name="線"/>
          <p:cNvSpPr/>
          <p:nvPr/>
        </p:nvSpPr>
        <p:spPr>
          <a:xfrm flipV="1">
            <a:off x="8459658" y="9064495"/>
            <a:ext cx="2838440" cy="1878909"/>
          </a:xfrm>
          <a:prstGeom prst="line">
            <a:avLst/>
          </a:prstGeom>
          <a:ln w="25400">
            <a:solidFill>
              <a:srgbClr val="000000"/>
            </a:solidFill>
            <a:miter lim="400000"/>
          </a:ln>
        </p:spPr>
        <p:txBody>
          <a:bodyPr lIns="50800" tIns="50800" rIns="50800" bIns="50800" anchor="ctr"/>
          <a:lstStyle/>
          <a:p>
            <a:endParaRPr/>
          </a:p>
        </p:txBody>
      </p:sp>
      <p:sp>
        <p:nvSpPr>
          <p:cNvPr id="336" name="線"/>
          <p:cNvSpPr/>
          <p:nvPr/>
        </p:nvSpPr>
        <p:spPr>
          <a:xfrm>
            <a:off x="8472467" y="10936688"/>
            <a:ext cx="2823117" cy="34324"/>
          </a:xfrm>
          <a:prstGeom prst="line">
            <a:avLst/>
          </a:prstGeom>
          <a:ln w="25400">
            <a:solidFill>
              <a:srgbClr val="000000"/>
            </a:solidFill>
            <a:miter lim="400000"/>
          </a:ln>
        </p:spPr>
        <p:txBody>
          <a:bodyPr lIns="50800" tIns="50800" rIns="50800" bIns="50800" anchor="ctr"/>
          <a:lstStyle/>
          <a:p>
            <a:endParaRPr/>
          </a:p>
        </p:txBody>
      </p:sp>
      <p:sp>
        <p:nvSpPr>
          <p:cNvPr id="337" name="線"/>
          <p:cNvSpPr/>
          <p:nvPr/>
        </p:nvSpPr>
        <p:spPr>
          <a:xfrm flipV="1">
            <a:off x="8465923" y="7269842"/>
            <a:ext cx="2813403" cy="1895195"/>
          </a:xfrm>
          <a:prstGeom prst="line">
            <a:avLst/>
          </a:prstGeom>
          <a:ln w="25400">
            <a:solidFill>
              <a:srgbClr val="000000"/>
            </a:solidFill>
            <a:miter lim="400000"/>
          </a:ln>
        </p:spPr>
        <p:txBody>
          <a:bodyPr lIns="50800" tIns="50800" rIns="50800" bIns="50800" anchor="ctr"/>
          <a:lstStyle/>
          <a:p>
            <a:endParaRPr/>
          </a:p>
        </p:txBody>
      </p:sp>
      <p:sp>
        <p:nvSpPr>
          <p:cNvPr id="338" name="線"/>
          <p:cNvSpPr/>
          <p:nvPr/>
        </p:nvSpPr>
        <p:spPr>
          <a:xfrm flipV="1">
            <a:off x="8456252" y="9078351"/>
            <a:ext cx="2831272" cy="89006"/>
          </a:xfrm>
          <a:prstGeom prst="line">
            <a:avLst/>
          </a:prstGeom>
          <a:ln w="25400">
            <a:solidFill>
              <a:srgbClr val="000000"/>
            </a:solidFill>
            <a:miter lim="400000"/>
          </a:ln>
        </p:spPr>
        <p:txBody>
          <a:bodyPr lIns="50800" tIns="50800" rIns="50800" bIns="50800" anchor="ctr"/>
          <a:lstStyle/>
          <a:p>
            <a:endParaRPr/>
          </a:p>
        </p:txBody>
      </p:sp>
      <p:sp>
        <p:nvSpPr>
          <p:cNvPr id="339" name="線"/>
          <p:cNvSpPr/>
          <p:nvPr/>
        </p:nvSpPr>
        <p:spPr>
          <a:xfrm>
            <a:off x="14485126" y="7247873"/>
            <a:ext cx="1890499" cy="953008"/>
          </a:xfrm>
          <a:prstGeom prst="line">
            <a:avLst/>
          </a:prstGeom>
          <a:ln w="25400">
            <a:solidFill>
              <a:srgbClr val="000000"/>
            </a:solidFill>
            <a:miter lim="400000"/>
          </a:ln>
        </p:spPr>
        <p:txBody>
          <a:bodyPr lIns="50800" tIns="50800" rIns="50800" bIns="50800" anchor="ctr"/>
          <a:lstStyle/>
          <a:p>
            <a:endParaRPr/>
          </a:p>
        </p:txBody>
      </p:sp>
      <p:sp>
        <p:nvSpPr>
          <p:cNvPr id="340" name="線"/>
          <p:cNvSpPr/>
          <p:nvPr/>
        </p:nvSpPr>
        <p:spPr>
          <a:xfrm>
            <a:off x="14546233" y="5360791"/>
            <a:ext cx="1849152" cy="2841942"/>
          </a:xfrm>
          <a:prstGeom prst="line">
            <a:avLst/>
          </a:prstGeom>
          <a:ln w="25400">
            <a:solidFill>
              <a:srgbClr val="000000"/>
            </a:solidFill>
            <a:miter lim="400000"/>
          </a:ln>
        </p:spPr>
        <p:txBody>
          <a:bodyPr lIns="50800" tIns="50800" rIns="50800" bIns="50800" anchor="ctr"/>
          <a:lstStyle/>
          <a:p>
            <a:endParaRPr/>
          </a:p>
        </p:txBody>
      </p:sp>
      <p:sp>
        <p:nvSpPr>
          <p:cNvPr id="341" name="線"/>
          <p:cNvSpPr/>
          <p:nvPr/>
        </p:nvSpPr>
        <p:spPr>
          <a:xfrm flipV="1">
            <a:off x="14487892" y="8193346"/>
            <a:ext cx="1900618" cy="913607"/>
          </a:xfrm>
          <a:prstGeom prst="line">
            <a:avLst/>
          </a:prstGeom>
          <a:ln w="25400">
            <a:solidFill>
              <a:srgbClr val="000000"/>
            </a:solidFill>
            <a:miter lim="400000"/>
          </a:ln>
        </p:spPr>
        <p:txBody>
          <a:bodyPr lIns="50800" tIns="50800" rIns="50800" bIns="50800" anchor="ctr"/>
          <a:lstStyle/>
          <a:p>
            <a:endParaRPr/>
          </a:p>
        </p:txBody>
      </p:sp>
      <p:sp>
        <p:nvSpPr>
          <p:cNvPr id="342" name="線"/>
          <p:cNvSpPr/>
          <p:nvPr/>
        </p:nvSpPr>
        <p:spPr>
          <a:xfrm flipV="1">
            <a:off x="14486062" y="8184209"/>
            <a:ext cx="1932816" cy="2802188"/>
          </a:xfrm>
          <a:prstGeom prst="line">
            <a:avLst/>
          </a:prstGeom>
          <a:ln w="25400">
            <a:solidFill>
              <a:srgbClr val="000000"/>
            </a:solidFill>
            <a:miter lim="400000"/>
          </a:ln>
        </p:spPr>
        <p:txBody>
          <a:bodyPr lIns="50800" tIns="50800" rIns="50800" bIns="50800" anchor="ctr"/>
          <a:lstStyle/>
          <a:p>
            <a:endParaRPr/>
          </a:p>
        </p:txBody>
      </p:sp>
      <p:sp>
        <p:nvSpPr>
          <p:cNvPr id="343" name="線"/>
          <p:cNvSpPr/>
          <p:nvPr/>
        </p:nvSpPr>
        <p:spPr>
          <a:xfrm flipV="1">
            <a:off x="14481268" y="8200677"/>
            <a:ext cx="1938833" cy="4634121"/>
          </a:xfrm>
          <a:prstGeom prst="line">
            <a:avLst/>
          </a:prstGeom>
          <a:ln w="25400">
            <a:solidFill>
              <a:srgbClr val="000000"/>
            </a:solidFill>
            <a:miter lim="400000"/>
          </a:ln>
        </p:spPr>
        <p:txBody>
          <a:bodyPr lIns="50800" tIns="50800" rIns="50800" bIns="50800" anchor="ctr"/>
          <a:lstStyle/>
          <a:p>
            <a:endParaRPr/>
          </a:p>
        </p:txBody>
      </p:sp>
      <p:sp>
        <p:nvSpPr>
          <p:cNvPr id="344" name="線"/>
          <p:cNvSpPr/>
          <p:nvPr/>
        </p:nvSpPr>
        <p:spPr>
          <a:xfrm flipV="1">
            <a:off x="12890884" y="4757009"/>
            <a:ext cx="1" cy="1308101"/>
          </a:xfrm>
          <a:prstGeom prst="line">
            <a:avLst/>
          </a:prstGeom>
          <a:ln w="25400">
            <a:solidFill>
              <a:srgbClr val="000000"/>
            </a:solidFill>
            <a:miter lim="400000"/>
          </a:ln>
        </p:spPr>
        <p:txBody>
          <a:bodyPr lIns="50800" tIns="50800" rIns="50800" bIns="50800" anchor="ctr"/>
          <a:lstStyle/>
          <a:p>
            <a:endParaRPr/>
          </a:p>
        </p:txBody>
      </p:sp>
      <p:sp>
        <p:nvSpPr>
          <p:cNvPr id="345" name="μ1"/>
          <p:cNvSpPr txBox="1"/>
          <p:nvPr/>
        </p:nvSpPr>
        <p:spPr>
          <a:xfrm>
            <a:off x="11805963" y="5151085"/>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μ1</a:t>
            </a:r>
          </a:p>
        </p:txBody>
      </p:sp>
      <p:sp>
        <p:nvSpPr>
          <p:cNvPr id="346" name="h1"/>
          <p:cNvSpPr txBox="1"/>
          <p:nvPr/>
        </p:nvSpPr>
        <p:spPr>
          <a:xfrm>
            <a:off x="13370503" y="5151085"/>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h1</a:t>
            </a:r>
          </a:p>
        </p:txBody>
      </p:sp>
      <p:sp>
        <p:nvSpPr>
          <p:cNvPr id="347"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y</a:t>
            </a:r>
          </a:p>
        </p:txBody>
      </p:sp>
      <p:pic>
        <p:nvPicPr>
          <p:cNvPr id="348" name="スクリーンショット 2023-12-14 0.12.43.png" descr="スクリーンショット 2023-12-14 0.12.43.png"/>
          <p:cNvPicPr>
            <a:picLocks noChangeAspect="1"/>
          </p:cNvPicPr>
          <p:nvPr/>
        </p:nvPicPr>
        <p:blipFill>
          <a:blip r:embed="rId2"/>
          <a:stretch>
            <a:fillRect/>
          </a:stretch>
        </p:blipFill>
        <p:spPr>
          <a:xfrm>
            <a:off x="13430418" y="213792"/>
            <a:ext cx="9782349" cy="4075028"/>
          </a:xfrm>
          <a:prstGeom prst="rect">
            <a:avLst/>
          </a:prstGeom>
          <a:ln w="12700">
            <a:miter lim="400000"/>
          </a:ln>
        </p:spPr>
      </p:pic>
      <p:sp>
        <p:nvSpPr>
          <p:cNvPr id="349" name="線"/>
          <p:cNvSpPr/>
          <p:nvPr/>
        </p:nvSpPr>
        <p:spPr>
          <a:xfrm flipV="1">
            <a:off x="12890884" y="6614288"/>
            <a:ext cx="1" cy="1308101"/>
          </a:xfrm>
          <a:prstGeom prst="line">
            <a:avLst/>
          </a:prstGeom>
          <a:ln w="25400">
            <a:solidFill>
              <a:srgbClr val="000000"/>
            </a:solidFill>
            <a:miter lim="400000"/>
          </a:ln>
        </p:spPr>
        <p:txBody>
          <a:bodyPr lIns="50800" tIns="50800" rIns="50800" bIns="50800" anchor="ctr"/>
          <a:lstStyle/>
          <a:p>
            <a:endParaRPr/>
          </a:p>
        </p:txBody>
      </p:sp>
      <p:sp>
        <p:nvSpPr>
          <p:cNvPr id="350" name="線"/>
          <p:cNvSpPr/>
          <p:nvPr/>
        </p:nvSpPr>
        <p:spPr>
          <a:xfrm flipV="1">
            <a:off x="12890884" y="8484743"/>
            <a:ext cx="1" cy="1286522"/>
          </a:xfrm>
          <a:prstGeom prst="line">
            <a:avLst/>
          </a:prstGeom>
          <a:ln w="25400">
            <a:solidFill>
              <a:srgbClr val="000000"/>
            </a:solidFill>
            <a:miter lim="400000"/>
          </a:ln>
        </p:spPr>
        <p:txBody>
          <a:bodyPr lIns="50800" tIns="50800" rIns="50800" bIns="50800" anchor="ctr"/>
          <a:lstStyle/>
          <a:p>
            <a:endParaRPr/>
          </a:p>
        </p:txBody>
      </p:sp>
      <p:sp>
        <p:nvSpPr>
          <p:cNvPr id="351" name="線"/>
          <p:cNvSpPr/>
          <p:nvPr/>
        </p:nvSpPr>
        <p:spPr>
          <a:xfrm flipH="1" flipV="1">
            <a:off x="12887029" y="10347519"/>
            <a:ext cx="3856" cy="1281025"/>
          </a:xfrm>
          <a:prstGeom prst="line">
            <a:avLst/>
          </a:prstGeom>
          <a:ln w="25400">
            <a:solidFill>
              <a:srgbClr val="000000"/>
            </a:solidFill>
            <a:miter lim="400000"/>
          </a:ln>
        </p:spPr>
        <p:txBody>
          <a:bodyPr lIns="50800" tIns="50800" rIns="50800" bIns="50800" anchor="ctr"/>
          <a:lstStyle/>
          <a:p>
            <a:endParaRPr/>
          </a:p>
        </p:txBody>
      </p:sp>
      <p:sp>
        <p:nvSpPr>
          <p:cNvPr id="352" name="線"/>
          <p:cNvSpPr/>
          <p:nvPr/>
        </p:nvSpPr>
        <p:spPr>
          <a:xfrm flipV="1">
            <a:off x="18016883" y="7581900"/>
            <a:ext cx="1" cy="1308101"/>
          </a:xfrm>
          <a:prstGeom prst="line">
            <a:avLst/>
          </a:prstGeom>
          <a:ln w="25400">
            <a:solidFill>
              <a:srgbClr val="000000"/>
            </a:solidFill>
            <a:miter lim="400000"/>
          </a:ln>
        </p:spPr>
        <p:txBody>
          <a:bodyPr lIns="50800" tIns="50800" rIns="50800" bIns="50800" anchor="ctr"/>
          <a:lstStyle/>
          <a:p>
            <a:endParaRPr/>
          </a:p>
        </p:txBody>
      </p:sp>
      <p:sp>
        <p:nvSpPr>
          <p:cNvPr id="353" name="線"/>
          <p:cNvSpPr/>
          <p:nvPr/>
        </p:nvSpPr>
        <p:spPr>
          <a:xfrm>
            <a:off x="8457516" y="7305661"/>
            <a:ext cx="2819013" cy="3656935"/>
          </a:xfrm>
          <a:prstGeom prst="line">
            <a:avLst/>
          </a:prstGeom>
          <a:ln w="25400">
            <a:solidFill>
              <a:srgbClr val="000000"/>
            </a:solidFill>
            <a:miter lim="400000"/>
          </a:ln>
        </p:spPr>
        <p:txBody>
          <a:bodyPr lIns="50800" tIns="50800" rIns="50800" bIns="50800" anchor="ctr"/>
          <a:lstStyle/>
          <a:p>
            <a:endParaRPr/>
          </a:p>
        </p:txBody>
      </p:sp>
      <p:sp>
        <p:nvSpPr>
          <p:cNvPr id="354" name="矢印"/>
          <p:cNvSpPr/>
          <p:nvPr/>
        </p:nvSpPr>
        <p:spPr>
          <a:xfrm>
            <a:off x="12699241" y="5124300"/>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5" name="矢印"/>
          <p:cNvSpPr/>
          <p:nvPr/>
        </p:nvSpPr>
        <p:spPr>
          <a:xfrm>
            <a:off x="12697063" y="6968564"/>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6" name="矢印"/>
          <p:cNvSpPr/>
          <p:nvPr/>
        </p:nvSpPr>
        <p:spPr>
          <a:xfrm>
            <a:off x="12697063" y="8838858"/>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7" name="矢印"/>
          <p:cNvSpPr/>
          <p:nvPr/>
        </p:nvSpPr>
        <p:spPr>
          <a:xfrm>
            <a:off x="12716073" y="10721082"/>
            <a:ext cx="383287" cy="573519"/>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矢印"/>
          <p:cNvSpPr/>
          <p:nvPr/>
        </p:nvSpPr>
        <p:spPr>
          <a:xfrm>
            <a:off x="17824036" y="7930681"/>
            <a:ext cx="383287" cy="573518"/>
          </a:xfrm>
          <a:prstGeom prst="rightArrow">
            <a:avLst>
              <a:gd name="adj1" fmla="val 47488"/>
              <a:gd name="adj2" fmla="val 53397"/>
            </a:avLst>
          </a:prstGeom>
          <a:solidFill>
            <a:srgbClr val="000000"/>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9" name="relu"/>
          <p:cNvSpPr txBox="1"/>
          <p:nvPr/>
        </p:nvSpPr>
        <p:spPr>
          <a:xfrm>
            <a:off x="12477880" y="4245503"/>
            <a:ext cx="82600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60" name="relu"/>
          <p:cNvSpPr txBox="1"/>
          <p:nvPr/>
        </p:nvSpPr>
        <p:spPr>
          <a:xfrm>
            <a:off x="12477880" y="6098399"/>
            <a:ext cx="82600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61" name="relu"/>
          <p:cNvSpPr txBox="1"/>
          <p:nvPr/>
        </p:nvSpPr>
        <p:spPr>
          <a:xfrm>
            <a:off x="12477880" y="7976139"/>
            <a:ext cx="8260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62" name="relu"/>
          <p:cNvSpPr txBox="1"/>
          <p:nvPr/>
        </p:nvSpPr>
        <p:spPr>
          <a:xfrm>
            <a:off x="12496889" y="9868257"/>
            <a:ext cx="8260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relu</a:t>
            </a:r>
          </a:p>
        </p:txBody>
      </p:sp>
      <p:sp>
        <p:nvSpPr>
          <p:cNvPr id="363" name="sigmoid"/>
          <p:cNvSpPr txBox="1"/>
          <p:nvPr/>
        </p:nvSpPr>
        <p:spPr>
          <a:xfrm>
            <a:off x="17225165" y="7043842"/>
            <a:ext cx="1583437"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sigmoid</a:t>
            </a:r>
          </a:p>
        </p:txBody>
      </p:sp>
      <p:sp>
        <p:nvSpPr>
          <p:cNvPr id="364" name="μ2"/>
          <p:cNvSpPr txBox="1"/>
          <p:nvPr/>
        </p:nvSpPr>
        <p:spPr>
          <a:xfrm>
            <a:off x="11785611" y="7014023"/>
            <a:ext cx="766573"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μ2</a:t>
            </a:r>
          </a:p>
        </p:txBody>
      </p:sp>
      <p:sp>
        <p:nvSpPr>
          <p:cNvPr id="365" name="μ3"/>
          <p:cNvSpPr txBox="1"/>
          <p:nvPr/>
        </p:nvSpPr>
        <p:spPr>
          <a:xfrm>
            <a:off x="11765665" y="8876960"/>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μ3</a:t>
            </a:r>
          </a:p>
        </p:txBody>
      </p:sp>
      <p:sp>
        <p:nvSpPr>
          <p:cNvPr id="366" name="μ4"/>
          <p:cNvSpPr txBox="1"/>
          <p:nvPr/>
        </p:nvSpPr>
        <p:spPr>
          <a:xfrm>
            <a:off x="11745313" y="10739898"/>
            <a:ext cx="766573"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μ4</a:t>
            </a:r>
          </a:p>
        </p:txBody>
      </p:sp>
      <p:sp>
        <p:nvSpPr>
          <p:cNvPr id="367" name="h2"/>
          <p:cNvSpPr txBox="1"/>
          <p:nvPr/>
        </p:nvSpPr>
        <p:spPr>
          <a:xfrm>
            <a:off x="13370503" y="7014023"/>
            <a:ext cx="64198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h2</a:t>
            </a:r>
          </a:p>
        </p:txBody>
      </p:sp>
      <p:sp>
        <p:nvSpPr>
          <p:cNvPr id="368" name="h3"/>
          <p:cNvSpPr txBox="1"/>
          <p:nvPr/>
        </p:nvSpPr>
        <p:spPr>
          <a:xfrm>
            <a:off x="13307902" y="8884317"/>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h3</a:t>
            </a:r>
          </a:p>
        </p:txBody>
      </p:sp>
      <p:sp>
        <p:nvSpPr>
          <p:cNvPr id="369" name="h4"/>
          <p:cNvSpPr txBox="1"/>
          <p:nvPr/>
        </p:nvSpPr>
        <p:spPr>
          <a:xfrm>
            <a:off x="13307902" y="10694117"/>
            <a:ext cx="64198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h4</a:t>
            </a:r>
          </a:p>
        </p:txBody>
      </p:sp>
      <p:sp>
        <p:nvSpPr>
          <p:cNvPr id="370" name="x1"/>
          <p:cNvSpPr txBox="1"/>
          <p:nvPr/>
        </p:nvSpPr>
        <p:spPr>
          <a:xfrm>
            <a:off x="7510474" y="7043842"/>
            <a:ext cx="62065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x1</a:t>
            </a:r>
          </a:p>
        </p:txBody>
      </p:sp>
      <p:sp>
        <p:nvSpPr>
          <p:cNvPr id="371" name="x2"/>
          <p:cNvSpPr txBox="1"/>
          <p:nvPr/>
        </p:nvSpPr>
        <p:spPr>
          <a:xfrm>
            <a:off x="7510474" y="8884317"/>
            <a:ext cx="62065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x2</a:t>
            </a:r>
          </a:p>
        </p:txBody>
      </p:sp>
      <p:sp>
        <p:nvSpPr>
          <p:cNvPr id="372" name="画像1…"/>
          <p:cNvSpPr txBox="1"/>
          <p:nvPr/>
        </p:nvSpPr>
        <p:spPr>
          <a:xfrm>
            <a:off x="885833" y="7268338"/>
            <a:ext cx="1354228"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画像1</a:t>
            </a:r>
          </a:p>
          <a:p>
            <a:pPr>
              <a:defRPr sz="3600"/>
            </a:pPr>
            <a:r>
              <a:t>画像2</a:t>
            </a:r>
          </a:p>
          <a:p>
            <a:pPr>
              <a:defRPr sz="3600"/>
            </a:pPr>
            <a:r>
              <a:t>画像3</a:t>
            </a:r>
          </a:p>
        </p:txBody>
      </p:sp>
      <p:sp>
        <p:nvSpPr>
          <p:cNvPr id="373" name="[[ 0.5 , 0.3 ]…"/>
          <p:cNvSpPr txBox="1"/>
          <p:nvPr/>
        </p:nvSpPr>
        <p:spPr>
          <a:xfrm>
            <a:off x="2530470" y="7270751"/>
            <a:ext cx="3257094" cy="193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a:t>
            </a:r>
            <a:r>
              <a:rPr>
                <a:solidFill>
                  <a:schemeClr val="accent5">
                    <a:hueOff val="-82419"/>
                    <a:satOff val="-9513"/>
                    <a:lumOff val="-16343"/>
                  </a:schemeClr>
                </a:solidFill>
              </a:rPr>
              <a:t>[ 0.5 , 0.3 ]</a:t>
            </a:r>
          </a:p>
          <a:p>
            <a:pPr>
              <a:defRPr sz="3600"/>
            </a:pPr>
            <a:r>
              <a:t> </a:t>
            </a:r>
            <a:r>
              <a:rPr>
                <a:solidFill>
                  <a:schemeClr val="accent1">
                    <a:lumOff val="-13575"/>
                  </a:schemeClr>
                </a:solidFill>
              </a:rPr>
              <a:t>[ 0.2 , 0.4 ]</a:t>
            </a:r>
          </a:p>
          <a:p>
            <a:pPr>
              <a:defRPr sz="3600"/>
            </a:pPr>
            <a:r>
              <a:t>  </a:t>
            </a:r>
            <a:r>
              <a:rPr>
                <a:solidFill>
                  <a:schemeClr val="accent3">
                    <a:hueOff val="914337"/>
                    <a:satOff val="31515"/>
                    <a:lumOff val="-30790"/>
                  </a:schemeClr>
                </a:solidFill>
              </a:rPr>
              <a:t>[ 0.6 , 0.2 ]</a:t>
            </a:r>
            <a:r>
              <a:t>]</a:t>
            </a:r>
          </a:p>
        </p:txBody>
      </p:sp>
      <p:sp>
        <p:nvSpPr>
          <p:cNvPr id="374" name="0.2"/>
          <p:cNvSpPr txBox="1"/>
          <p:nvPr/>
        </p:nvSpPr>
        <p:spPr>
          <a:xfrm>
            <a:off x="7376400" y="7005742"/>
            <a:ext cx="888798" cy="5588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chemeClr val="accent1">
                    <a:lumOff val="-13575"/>
                  </a:schemeClr>
                </a:solidFill>
              </a:defRPr>
            </a:lvl1pPr>
          </a:lstStyle>
          <a:p>
            <a:r>
              <a:t>0.2</a:t>
            </a:r>
          </a:p>
        </p:txBody>
      </p:sp>
      <p:sp>
        <p:nvSpPr>
          <p:cNvPr id="375" name="0.4"/>
          <p:cNvSpPr txBox="1"/>
          <p:nvPr/>
        </p:nvSpPr>
        <p:spPr>
          <a:xfrm>
            <a:off x="7381916" y="8865267"/>
            <a:ext cx="888798" cy="5588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chemeClr val="accent1">
                    <a:lumOff val="-13575"/>
                  </a:schemeClr>
                </a:solidFill>
              </a:defRPr>
            </a:lvl1pPr>
          </a:lstStyle>
          <a:p>
            <a:r>
              <a:t>0.4</a:t>
            </a:r>
          </a:p>
        </p:txBody>
      </p:sp>
      <p:sp>
        <p:nvSpPr>
          <p:cNvPr id="376" name="0.6"/>
          <p:cNvSpPr txBox="1"/>
          <p:nvPr/>
        </p:nvSpPr>
        <p:spPr>
          <a:xfrm>
            <a:off x="3171376" y="8638893"/>
            <a:ext cx="888798" cy="5588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r>
              <a:t>0.6</a:t>
            </a:r>
          </a:p>
        </p:txBody>
      </p:sp>
      <p:sp>
        <p:nvSpPr>
          <p:cNvPr id="377" name="0.2"/>
          <p:cNvSpPr txBox="1"/>
          <p:nvPr/>
        </p:nvSpPr>
        <p:spPr>
          <a:xfrm>
            <a:off x="4373051" y="8643309"/>
            <a:ext cx="888798" cy="5588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chemeClr val="accent3">
                    <a:hueOff val="914337"/>
                    <a:satOff val="31515"/>
                    <a:lumOff val="-30790"/>
                  </a:schemeClr>
                </a:solidFill>
              </a:defRPr>
            </a:lvl1pPr>
          </a:lstStyle>
          <a:p>
            <a:r>
              <a:t>0.2</a:t>
            </a:r>
          </a:p>
        </p:txBody>
      </p:sp>
      <p:grpSp>
        <p:nvGrpSpPr>
          <p:cNvPr id="390" name="グループ"/>
          <p:cNvGrpSpPr/>
          <p:nvPr/>
        </p:nvGrpSpPr>
        <p:grpSpPr>
          <a:xfrm>
            <a:off x="8460951" y="5348361"/>
            <a:ext cx="2908800" cy="5616688"/>
            <a:chOff x="0" y="0"/>
            <a:chExt cx="2908798" cy="5616687"/>
          </a:xfrm>
        </p:grpSpPr>
        <p:sp>
          <p:nvSpPr>
            <p:cNvPr id="378" name="線"/>
            <p:cNvSpPr/>
            <p:nvPr/>
          </p:nvSpPr>
          <p:spPr>
            <a:xfrm flipV="1">
              <a:off x="13399" y="0"/>
              <a:ext cx="2889400" cy="193616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79" name="線"/>
            <p:cNvSpPr/>
            <p:nvPr/>
          </p:nvSpPr>
          <p:spPr>
            <a:xfrm flipV="1">
              <a:off x="12543" y="6836"/>
              <a:ext cx="2896256" cy="378832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0" name="線"/>
            <p:cNvSpPr/>
            <p:nvPr/>
          </p:nvSpPr>
          <p:spPr>
            <a:xfrm flipV="1">
              <a:off x="4835" y="1918996"/>
              <a:ext cx="2822980" cy="2931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1" name="線"/>
            <p:cNvSpPr/>
            <p:nvPr/>
          </p:nvSpPr>
          <p:spPr>
            <a:xfrm>
              <a:off x="14507" y="1959744"/>
              <a:ext cx="2820808" cy="176011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2" name="線"/>
            <p:cNvSpPr/>
            <p:nvPr/>
          </p:nvSpPr>
          <p:spPr>
            <a:xfrm>
              <a:off x="7215" y="3805809"/>
              <a:ext cx="2817786" cy="180498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3" name="線"/>
            <p:cNvSpPr/>
            <p:nvPr/>
          </p:nvSpPr>
          <p:spPr>
            <a:xfrm flipV="1">
              <a:off x="22687" y="40858"/>
              <a:ext cx="2866769" cy="552186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4" name="線"/>
            <p:cNvSpPr/>
            <p:nvPr/>
          </p:nvSpPr>
          <p:spPr>
            <a:xfrm flipV="1">
              <a:off x="169" y="1914082"/>
              <a:ext cx="2836091" cy="367895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5" name="線"/>
            <p:cNvSpPr/>
            <p:nvPr/>
          </p:nvSpPr>
          <p:spPr>
            <a:xfrm flipV="1">
              <a:off x="3406" y="3710170"/>
              <a:ext cx="2838439" cy="187890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6" name="線"/>
            <p:cNvSpPr/>
            <p:nvPr/>
          </p:nvSpPr>
          <p:spPr>
            <a:xfrm>
              <a:off x="16214" y="5582364"/>
              <a:ext cx="2823118" cy="3432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7" name="線"/>
            <p:cNvSpPr/>
            <p:nvPr/>
          </p:nvSpPr>
          <p:spPr>
            <a:xfrm flipV="1">
              <a:off x="9671" y="1915518"/>
              <a:ext cx="2813402" cy="189519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8" name="線"/>
            <p:cNvSpPr/>
            <p:nvPr/>
          </p:nvSpPr>
          <p:spPr>
            <a:xfrm flipV="1">
              <a:off x="-1" y="3724027"/>
              <a:ext cx="2831273" cy="8900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389" name="線"/>
            <p:cNvSpPr/>
            <p:nvPr/>
          </p:nvSpPr>
          <p:spPr>
            <a:xfrm>
              <a:off x="1264" y="1951337"/>
              <a:ext cx="2819013" cy="3656935"/>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395" name="グループ"/>
          <p:cNvGrpSpPr/>
          <p:nvPr/>
        </p:nvGrpSpPr>
        <p:grpSpPr>
          <a:xfrm>
            <a:off x="11745313" y="5149852"/>
            <a:ext cx="827223" cy="6071413"/>
            <a:chOff x="0" y="0"/>
            <a:chExt cx="827222" cy="6071412"/>
          </a:xfrm>
        </p:grpSpPr>
        <p:sp>
          <p:nvSpPr>
            <p:cNvPr id="391"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μ1</a:t>
              </a:r>
            </a:p>
          </p:txBody>
        </p:sp>
        <p:sp>
          <p:nvSpPr>
            <p:cNvPr id="392"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μ2</a:t>
              </a:r>
            </a:p>
          </p:txBody>
        </p:sp>
        <p:sp>
          <p:nvSpPr>
            <p:cNvPr id="393"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μ3</a:t>
              </a:r>
            </a:p>
          </p:txBody>
        </p:sp>
        <p:sp>
          <p:nvSpPr>
            <p:cNvPr id="394"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μ4</a:t>
              </a:r>
            </a:p>
          </p:txBody>
        </p:sp>
      </p:grpSp>
      <p:grpSp>
        <p:nvGrpSpPr>
          <p:cNvPr id="400" name="グループ"/>
          <p:cNvGrpSpPr/>
          <p:nvPr/>
        </p:nvGrpSpPr>
        <p:grpSpPr>
          <a:xfrm>
            <a:off x="12686158" y="5132289"/>
            <a:ext cx="402296" cy="6170301"/>
            <a:chOff x="0" y="0"/>
            <a:chExt cx="402295" cy="6170299"/>
          </a:xfrm>
        </p:grpSpPr>
        <p:sp>
          <p:nvSpPr>
            <p:cNvPr id="396" name="矢印"/>
            <p:cNvSpPr/>
            <p:nvPr/>
          </p:nvSpPr>
          <p:spPr>
            <a:xfrm>
              <a:off x="2177" y="0"/>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7" name="矢印"/>
            <p:cNvSpPr/>
            <p:nvPr/>
          </p:nvSpPr>
          <p:spPr>
            <a:xfrm>
              <a:off x="0" y="1844263"/>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8" name="矢印"/>
            <p:cNvSpPr/>
            <p:nvPr/>
          </p:nvSpPr>
          <p:spPr>
            <a:xfrm>
              <a:off x="0" y="3714557"/>
              <a:ext cx="383287" cy="573519"/>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399" name="矢印"/>
            <p:cNvSpPr/>
            <p:nvPr/>
          </p:nvSpPr>
          <p:spPr>
            <a:xfrm>
              <a:off x="19009" y="5596782"/>
              <a:ext cx="383287" cy="573518"/>
            </a:xfrm>
            <a:prstGeom prst="rightArrow">
              <a:avLst>
                <a:gd name="adj1" fmla="val 47488"/>
                <a:gd name="adj2" fmla="val 53397"/>
              </a:avLst>
            </a:prstGeom>
            <a:solidFill>
              <a:schemeClr val="accent1">
                <a:lumOff val="-13575"/>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405" name="グループ"/>
          <p:cNvGrpSpPr/>
          <p:nvPr/>
        </p:nvGrpSpPr>
        <p:grpSpPr>
          <a:xfrm>
            <a:off x="13308308" y="5151492"/>
            <a:ext cx="704587" cy="6025633"/>
            <a:chOff x="0" y="0"/>
            <a:chExt cx="704585" cy="6025632"/>
          </a:xfrm>
        </p:grpSpPr>
        <p:sp>
          <p:nvSpPr>
            <p:cNvPr id="401"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h1</a:t>
              </a:r>
            </a:p>
          </p:txBody>
        </p:sp>
        <p:sp>
          <p:nvSpPr>
            <p:cNvPr id="402"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h2</a:t>
              </a:r>
            </a:p>
          </p:txBody>
        </p:sp>
        <p:sp>
          <p:nvSpPr>
            <p:cNvPr id="403"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h3</a:t>
              </a:r>
            </a:p>
          </p:txBody>
        </p:sp>
        <p:sp>
          <p:nvSpPr>
            <p:cNvPr id="404"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1">
                      <a:lumOff val="-13575"/>
                    </a:schemeClr>
                  </a:solidFill>
                </a:defRPr>
              </a:lvl1pPr>
            </a:lstStyle>
            <a:p>
              <a:r>
                <a:t>h4</a:t>
              </a:r>
            </a:p>
          </p:txBody>
        </p:sp>
      </p:grpSp>
      <p:grpSp>
        <p:nvGrpSpPr>
          <p:cNvPr id="411" name="グループ"/>
          <p:cNvGrpSpPr/>
          <p:nvPr/>
        </p:nvGrpSpPr>
        <p:grpSpPr>
          <a:xfrm>
            <a:off x="14478051" y="5371892"/>
            <a:ext cx="1938833" cy="7474008"/>
            <a:chOff x="0" y="0"/>
            <a:chExt cx="1938832" cy="7474006"/>
          </a:xfrm>
        </p:grpSpPr>
        <p:sp>
          <p:nvSpPr>
            <p:cNvPr id="406" name="線"/>
            <p:cNvSpPr/>
            <p:nvPr/>
          </p:nvSpPr>
          <p:spPr>
            <a:xfrm>
              <a:off x="3857" y="1887081"/>
              <a:ext cx="1890499" cy="9530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407" name="線"/>
            <p:cNvSpPr/>
            <p:nvPr/>
          </p:nvSpPr>
          <p:spPr>
            <a:xfrm>
              <a:off x="64964" y="0"/>
              <a:ext cx="1849152" cy="2841942"/>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408" name="線"/>
            <p:cNvSpPr/>
            <p:nvPr/>
          </p:nvSpPr>
          <p:spPr>
            <a:xfrm flipV="1">
              <a:off x="6623" y="2832555"/>
              <a:ext cx="1900618" cy="913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409" name="線"/>
            <p:cNvSpPr/>
            <p:nvPr/>
          </p:nvSpPr>
          <p:spPr>
            <a:xfrm flipV="1">
              <a:off x="4793" y="2823418"/>
              <a:ext cx="1932816" cy="280218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410" name="線"/>
            <p:cNvSpPr/>
            <p:nvPr/>
          </p:nvSpPr>
          <p:spPr>
            <a:xfrm flipV="1">
              <a:off x="0" y="2839886"/>
              <a:ext cx="1938833" cy="463412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sp>
        <p:nvSpPr>
          <p:cNvPr id="412"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lumOff val="-13575"/>
                  </a:schemeClr>
                </a:solidFill>
              </a:defRPr>
            </a:lvl1pPr>
          </a:lstStyle>
          <a:p>
            <a:r>
              <a:t>μ5</a:t>
            </a:r>
          </a:p>
        </p:txBody>
      </p:sp>
      <p:sp>
        <p:nvSpPr>
          <p:cNvPr id="413" name="矢印"/>
          <p:cNvSpPr/>
          <p:nvPr/>
        </p:nvSpPr>
        <p:spPr>
          <a:xfrm>
            <a:off x="17824036" y="7946779"/>
            <a:ext cx="383287" cy="573519"/>
          </a:xfrm>
          <a:prstGeom prst="rightArrow">
            <a:avLst>
              <a:gd name="adj1" fmla="val 47488"/>
              <a:gd name="adj2" fmla="val 53397"/>
            </a:avLst>
          </a:prstGeom>
          <a:solidFill>
            <a:schemeClr val="accent1">
              <a:lumOff val="-13575"/>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4"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1">
                    <a:lumOff val="-13575"/>
                  </a:schemeClr>
                </a:solidFill>
              </a:defRPr>
            </a:lvl1pPr>
          </a:lstStyle>
          <a:p>
            <a:r>
              <a:t>y</a:t>
            </a:r>
          </a:p>
        </p:txBody>
      </p:sp>
      <p:grpSp>
        <p:nvGrpSpPr>
          <p:cNvPr id="427" name="グループ"/>
          <p:cNvGrpSpPr/>
          <p:nvPr/>
        </p:nvGrpSpPr>
        <p:grpSpPr>
          <a:xfrm>
            <a:off x="8460951" y="5348361"/>
            <a:ext cx="2908800" cy="5616688"/>
            <a:chOff x="0" y="0"/>
            <a:chExt cx="2908798" cy="5616687"/>
          </a:xfrm>
        </p:grpSpPr>
        <p:sp>
          <p:nvSpPr>
            <p:cNvPr id="415" name="線"/>
            <p:cNvSpPr/>
            <p:nvPr/>
          </p:nvSpPr>
          <p:spPr>
            <a:xfrm flipV="1">
              <a:off x="13399" y="0"/>
              <a:ext cx="2889400" cy="193616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16" name="線"/>
            <p:cNvSpPr/>
            <p:nvPr/>
          </p:nvSpPr>
          <p:spPr>
            <a:xfrm flipV="1">
              <a:off x="12543" y="6836"/>
              <a:ext cx="2896256" cy="378832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17" name="線"/>
            <p:cNvSpPr/>
            <p:nvPr/>
          </p:nvSpPr>
          <p:spPr>
            <a:xfrm flipV="1">
              <a:off x="4835" y="1918996"/>
              <a:ext cx="2822980" cy="293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18" name="線"/>
            <p:cNvSpPr/>
            <p:nvPr/>
          </p:nvSpPr>
          <p:spPr>
            <a:xfrm>
              <a:off x="14507" y="1959744"/>
              <a:ext cx="2820808" cy="176011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19" name="線"/>
            <p:cNvSpPr/>
            <p:nvPr/>
          </p:nvSpPr>
          <p:spPr>
            <a:xfrm>
              <a:off x="7215" y="3805809"/>
              <a:ext cx="2817786" cy="180498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0" name="線"/>
            <p:cNvSpPr/>
            <p:nvPr/>
          </p:nvSpPr>
          <p:spPr>
            <a:xfrm flipV="1">
              <a:off x="22687" y="40858"/>
              <a:ext cx="2866769" cy="552186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1" name="線"/>
            <p:cNvSpPr/>
            <p:nvPr/>
          </p:nvSpPr>
          <p:spPr>
            <a:xfrm flipV="1">
              <a:off x="169" y="1914082"/>
              <a:ext cx="2836091" cy="367895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2" name="線"/>
            <p:cNvSpPr/>
            <p:nvPr/>
          </p:nvSpPr>
          <p:spPr>
            <a:xfrm flipV="1">
              <a:off x="3406" y="3710170"/>
              <a:ext cx="2838439" cy="187890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3" name="線"/>
            <p:cNvSpPr/>
            <p:nvPr/>
          </p:nvSpPr>
          <p:spPr>
            <a:xfrm>
              <a:off x="16214" y="5582364"/>
              <a:ext cx="2823118" cy="3432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4" name="線"/>
            <p:cNvSpPr/>
            <p:nvPr/>
          </p:nvSpPr>
          <p:spPr>
            <a:xfrm flipV="1">
              <a:off x="9671" y="1915518"/>
              <a:ext cx="2813402" cy="189519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5" name="線"/>
            <p:cNvSpPr/>
            <p:nvPr/>
          </p:nvSpPr>
          <p:spPr>
            <a:xfrm flipV="1">
              <a:off x="-1" y="3724027"/>
              <a:ext cx="2831273" cy="8900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26" name="線"/>
            <p:cNvSpPr/>
            <p:nvPr/>
          </p:nvSpPr>
          <p:spPr>
            <a:xfrm>
              <a:off x="1264" y="1951337"/>
              <a:ext cx="2819013" cy="3656935"/>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432" name="グループ"/>
          <p:cNvGrpSpPr/>
          <p:nvPr/>
        </p:nvGrpSpPr>
        <p:grpSpPr>
          <a:xfrm>
            <a:off x="11745313" y="5149852"/>
            <a:ext cx="827223" cy="6071413"/>
            <a:chOff x="0" y="0"/>
            <a:chExt cx="827222" cy="6071412"/>
          </a:xfrm>
        </p:grpSpPr>
        <p:sp>
          <p:nvSpPr>
            <p:cNvPr id="428" name="μ1"/>
            <p:cNvSpPr txBox="1"/>
            <p:nvPr/>
          </p:nvSpPr>
          <p:spPr>
            <a:xfrm>
              <a:off x="60650" y="-1"/>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μ1</a:t>
              </a:r>
            </a:p>
          </p:txBody>
        </p:sp>
        <p:sp>
          <p:nvSpPr>
            <p:cNvPr id="429" name="μ2"/>
            <p:cNvSpPr txBox="1"/>
            <p:nvPr/>
          </p:nvSpPr>
          <p:spPr>
            <a:xfrm>
              <a:off x="40298" y="1862937"/>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μ2</a:t>
              </a:r>
            </a:p>
          </p:txBody>
        </p:sp>
        <p:sp>
          <p:nvSpPr>
            <p:cNvPr id="430" name="μ3"/>
            <p:cNvSpPr txBox="1"/>
            <p:nvPr/>
          </p:nvSpPr>
          <p:spPr>
            <a:xfrm>
              <a:off x="20352" y="3725875"/>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μ3</a:t>
              </a:r>
            </a:p>
          </p:txBody>
        </p:sp>
        <p:sp>
          <p:nvSpPr>
            <p:cNvPr id="431" name="μ4"/>
            <p:cNvSpPr txBox="1"/>
            <p:nvPr/>
          </p:nvSpPr>
          <p:spPr>
            <a:xfrm>
              <a:off x="-1" y="5588812"/>
              <a:ext cx="7665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μ4</a:t>
              </a:r>
            </a:p>
          </p:txBody>
        </p:sp>
      </p:grpSp>
      <p:grpSp>
        <p:nvGrpSpPr>
          <p:cNvPr id="437" name="グループ"/>
          <p:cNvGrpSpPr/>
          <p:nvPr/>
        </p:nvGrpSpPr>
        <p:grpSpPr>
          <a:xfrm>
            <a:off x="12686158" y="5132289"/>
            <a:ext cx="402296" cy="6170301"/>
            <a:chOff x="0" y="0"/>
            <a:chExt cx="402295" cy="6170299"/>
          </a:xfrm>
        </p:grpSpPr>
        <p:sp>
          <p:nvSpPr>
            <p:cNvPr id="433" name="矢印"/>
            <p:cNvSpPr/>
            <p:nvPr/>
          </p:nvSpPr>
          <p:spPr>
            <a:xfrm>
              <a:off x="2177" y="0"/>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34" name="矢印"/>
            <p:cNvSpPr/>
            <p:nvPr/>
          </p:nvSpPr>
          <p:spPr>
            <a:xfrm>
              <a:off x="0" y="1844263"/>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35" name="矢印"/>
            <p:cNvSpPr/>
            <p:nvPr/>
          </p:nvSpPr>
          <p:spPr>
            <a:xfrm>
              <a:off x="0" y="3714557"/>
              <a:ext cx="383287" cy="573519"/>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36" name="矢印"/>
            <p:cNvSpPr/>
            <p:nvPr/>
          </p:nvSpPr>
          <p:spPr>
            <a:xfrm>
              <a:off x="19009" y="5596782"/>
              <a:ext cx="383287" cy="573518"/>
            </a:xfrm>
            <a:prstGeom prst="rightArrow">
              <a:avLst>
                <a:gd name="adj1" fmla="val 47488"/>
                <a:gd name="adj2" fmla="val 53397"/>
              </a:avLst>
            </a:prstGeom>
            <a:solidFill>
              <a:schemeClr val="accent3">
                <a:hueOff val="914337"/>
                <a:satOff val="31515"/>
                <a:lumOff val="-30790"/>
              </a:schemeClr>
            </a:solidFill>
            <a:ln w="38100" cap="flat">
              <a:solidFill>
                <a:srgbClr val="FFFFFF"/>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442" name="グループ"/>
          <p:cNvGrpSpPr/>
          <p:nvPr/>
        </p:nvGrpSpPr>
        <p:grpSpPr>
          <a:xfrm>
            <a:off x="13308308" y="5151492"/>
            <a:ext cx="704587" cy="6025633"/>
            <a:chOff x="0" y="0"/>
            <a:chExt cx="704585" cy="6025632"/>
          </a:xfrm>
        </p:grpSpPr>
        <p:sp>
          <p:nvSpPr>
            <p:cNvPr id="438" name="h1"/>
            <p:cNvSpPr txBox="1"/>
            <p:nvPr/>
          </p:nvSpPr>
          <p:spPr>
            <a:xfrm>
              <a:off x="62600" y="-1"/>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h1</a:t>
              </a:r>
            </a:p>
          </p:txBody>
        </p:sp>
        <p:sp>
          <p:nvSpPr>
            <p:cNvPr id="439" name="h2"/>
            <p:cNvSpPr txBox="1"/>
            <p:nvPr/>
          </p:nvSpPr>
          <p:spPr>
            <a:xfrm>
              <a:off x="62600" y="1862937"/>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h2</a:t>
              </a:r>
            </a:p>
          </p:txBody>
        </p:sp>
        <p:sp>
          <p:nvSpPr>
            <p:cNvPr id="440" name="h3"/>
            <p:cNvSpPr txBox="1"/>
            <p:nvPr/>
          </p:nvSpPr>
          <p:spPr>
            <a:xfrm>
              <a:off x="0" y="3733232"/>
              <a:ext cx="641986" cy="482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h3</a:t>
              </a:r>
            </a:p>
          </p:txBody>
        </p:sp>
        <p:sp>
          <p:nvSpPr>
            <p:cNvPr id="441" name="h4"/>
            <p:cNvSpPr txBox="1"/>
            <p:nvPr/>
          </p:nvSpPr>
          <p:spPr>
            <a:xfrm>
              <a:off x="0" y="5543032"/>
              <a:ext cx="64198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chemeClr val="accent3">
                      <a:hueOff val="914337"/>
                      <a:satOff val="31515"/>
                      <a:lumOff val="-30790"/>
                    </a:schemeClr>
                  </a:solidFill>
                </a:defRPr>
              </a:lvl1pPr>
            </a:lstStyle>
            <a:p>
              <a:r>
                <a:t>h4</a:t>
              </a:r>
            </a:p>
          </p:txBody>
        </p:sp>
      </p:grpSp>
      <p:grpSp>
        <p:nvGrpSpPr>
          <p:cNvPr id="448" name="グループ"/>
          <p:cNvGrpSpPr/>
          <p:nvPr/>
        </p:nvGrpSpPr>
        <p:grpSpPr>
          <a:xfrm>
            <a:off x="14478051" y="5371892"/>
            <a:ext cx="1938833" cy="7474008"/>
            <a:chOff x="0" y="0"/>
            <a:chExt cx="1938832" cy="7474006"/>
          </a:xfrm>
        </p:grpSpPr>
        <p:sp>
          <p:nvSpPr>
            <p:cNvPr id="443" name="線"/>
            <p:cNvSpPr/>
            <p:nvPr/>
          </p:nvSpPr>
          <p:spPr>
            <a:xfrm>
              <a:off x="3857" y="1887081"/>
              <a:ext cx="1890499" cy="9530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44" name="線"/>
            <p:cNvSpPr/>
            <p:nvPr/>
          </p:nvSpPr>
          <p:spPr>
            <a:xfrm>
              <a:off x="64964" y="0"/>
              <a:ext cx="1849152" cy="2841942"/>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45" name="線"/>
            <p:cNvSpPr/>
            <p:nvPr/>
          </p:nvSpPr>
          <p:spPr>
            <a:xfrm flipV="1">
              <a:off x="6623" y="2832555"/>
              <a:ext cx="1900618" cy="913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46" name="線"/>
            <p:cNvSpPr/>
            <p:nvPr/>
          </p:nvSpPr>
          <p:spPr>
            <a:xfrm flipV="1">
              <a:off x="4793" y="2823418"/>
              <a:ext cx="1932816" cy="280218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447" name="線"/>
            <p:cNvSpPr/>
            <p:nvPr/>
          </p:nvSpPr>
          <p:spPr>
            <a:xfrm flipV="1">
              <a:off x="0" y="2839886"/>
              <a:ext cx="1938833" cy="463412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sp>
        <p:nvSpPr>
          <p:cNvPr id="449" name="μ5"/>
          <p:cNvSpPr txBox="1"/>
          <p:nvPr/>
        </p:nvSpPr>
        <p:spPr>
          <a:xfrm>
            <a:off x="16871680" y="7991486"/>
            <a:ext cx="766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r>
              <a:t>μ5</a:t>
            </a:r>
          </a:p>
        </p:txBody>
      </p:sp>
      <p:sp>
        <p:nvSpPr>
          <p:cNvPr id="450" name="矢印"/>
          <p:cNvSpPr/>
          <p:nvPr/>
        </p:nvSpPr>
        <p:spPr>
          <a:xfrm>
            <a:off x="17824036" y="7946779"/>
            <a:ext cx="383287" cy="573519"/>
          </a:xfrm>
          <a:prstGeom prst="rightArrow">
            <a:avLst>
              <a:gd name="adj1" fmla="val 47488"/>
              <a:gd name="adj2" fmla="val 53397"/>
            </a:avLst>
          </a:prstGeom>
          <a:solidFill>
            <a:schemeClr val="accent3">
              <a:hueOff val="914337"/>
              <a:satOff val="31515"/>
              <a:lumOff val="-30790"/>
            </a:schemeClr>
          </a:solidFill>
          <a:ln w="38100">
            <a:solidFill>
              <a:srgbClr val="FFFFFF"/>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1" name="y"/>
          <p:cNvSpPr txBox="1"/>
          <p:nvPr/>
        </p:nvSpPr>
        <p:spPr>
          <a:xfrm>
            <a:off x="18511639" y="7994650"/>
            <a:ext cx="3535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chemeClr val="accent3">
                    <a:hueOff val="914337"/>
                    <a:satOff val="31515"/>
                    <a:lumOff val="-30790"/>
                  </a:schemeClr>
                </a:solidFill>
              </a:defRPr>
            </a:lvl1pPr>
          </a:lstStyle>
          <a:p>
            <a:r>
              <a:t>y</a:t>
            </a:r>
          </a:p>
        </p:txBody>
      </p:sp>
      <p:sp>
        <p:nvSpPr>
          <p:cNvPr id="452" name="model = Sequential()…"/>
          <p:cNvSpPr txBox="1"/>
          <p:nvPr/>
        </p:nvSpPr>
        <p:spPr>
          <a:xfrm>
            <a:off x="414395" y="1336838"/>
            <a:ext cx="12208257" cy="257175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solidFill>
                  <a:srgbClr val="FFFFFF"/>
                </a:solidFill>
                <a:latin typeface="+mn-lt"/>
                <a:ea typeface="+mn-ea"/>
                <a:cs typeface="+mn-cs"/>
                <a:sym typeface="ヒラギノ角ゴ ProN W3"/>
              </a:defRPr>
            </a:pPr>
            <a:r>
              <a:t>model = Sequential()</a:t>
            </a:r>
          </a:p>
          <a:p>
            <a:pPr algn="l">
              <a:defRPr sz="3500">
                <a:solidFill>
                  <a:srgbClr val="FFFFFF"/>
                </a:solidFill>
                <a:latin typeface="+mn-lt"/>
                <a:ea typeface="+mn-ea"/>
                <a:cs typeface="+mn-cs"/>
                <a:sym typeface="ヒラギノ角ゴ ProN W3"/>
              </a:defRPr>
            </a:pPr>
            <a:r>
              <a:t>model.add(Dense(4, input_shape=(2, ), activation=‘relu)</a:t>
            </a:r>
          </a:p>
          <a:p>
            <a:pPr algn="l">
              <a:defRPr sz="3500">
                <a:solidFill>
                  <a:srgbClr val="FFFFFF"/>
                </a:solidFill>
                <a:latin typeface="+mn-lt"/>
                <a:ea typeface="+mn-ea"/>
                <a:cs typeface="+mn-cs"/>
                <a:sym typeface="ヒラギノ角ゴ ProN W3"/>
              </a:defRPr>
            </a:pPr>
            <a:r>
              <a:t>model.add(Dense(1,activation=“sigmoid”))</a:t>
            </a:r>
          </a:p>
          <a:p>
            <a:pPr algn="l">
              <a:defRPr sz="3500">
                <a:solidFill>
                  <a:srgbClr val="FFFFFF"/>
                </a:solidFill>
                <a:latin typeface="+mn-lt"/>
                <a:ea typeface="+mn-ea"/>
                <a:cs typeface="+mn-cs"/>
                <a:sym typeface="ヒラギノ角ゴ ProN W3"/>
              </a:defRPr>
            </a:pPr>
            <a:r>
              <a:t>model.summary()</a:t>
            </a:r>
          </a:p>
        </p:txBody>
      </p:sp>
      <p:sp>
        <p:nvSpPr>
          <p:cNvPr id="453" name="MLPの推論のイメージ"/>
          <p:cNvSpPr txBox="1"/>
          <p:nvPr/>
        </p:nvSpPr>
        <p:spPr>
          <a:xfrm>
            <a:off x="2940083" y="189141"/>
            <a:ext cx="7535000"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lvl1pPr>
          </a:lstStyle>
          <a:p>
            <a:r>
              <a:t>MLPの推論のイメージ</a:t>
            </a:r>
          </a:p>
        </p:txBody>
      </p:sp>
      <p:sp>
        <p:nvSpPr>
          <p:cNvPr id="454" name="左から右へ進むのみでループなどしない…"/>
          <p:cNvSpPr txBox="1"/>
          <p:nvPr/>
        </p:nvSpPr>
        <p:spPr>
          <a:xfrm>
            <a:off x="792438" y="11946441"/>
            <a:ext cx="9667495" cy="143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200"/>
            </a:pPr>
            <a:r>
              <a:t>左から右へ進むのみでループなどしない</a:t>
            </a:r>
          </a:p>
          <a:p>
            <a:pPr>
              <a:defRPr sz="4200"/>
            </a:pPr>
            <a:r>
              <a:t>(順伝播型ニューラルネットワーク)</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72987 -0.120294" pathEditMode="relative">
                                      <p:cBhvr>
                                        <p:cTn id="6" dur="500" fill="hold"/>
                                        <p:tgtEl>
                                          <p:spTgt spid="376"/>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123706 0.016182" pathEditMode="relative">
                                      <p:cBhvr>
                                        <p:cTn id="9" dur="500" fill="hold"/>
                                        <p:tgtEl>
                                          <p:spTgt spid="377"/>
                                        </p:tgtEl>
                                        <p:attrNameLst>
                                          <p:attrName>ppt_x</p:attrName>
                                          <p:attrName>ppt_y</p:attrName>
                                        </p:attrNameLst>
                                      </p:cBhvr>
                                    </p:animMotion>
                                  </p:childTnLst>
                                </p:cTn>
                              </p:par>
                            </p:childTnLst>
                          </p:cTn>
                        </p:par>
                        <p:par>
                          <p:cTn id="10" fill="hold">
                            <p:stCondLst>
                              <p:cond delay="500"/>
                            </p:stCondLst>
                            <p:childTnLst>
                              <p:par>
                                <p:cTn id="11" presetID="22" presetClass="entr" presetSubtype="8" fill="hold" grpId="3" nodeType="afterEffect">
                                  <p:stCondLst>
                                    <p:cond delay="0"/>
                                  </p:stCondLst>
                                  <p:iterate>
                                    <p:tmAbs val="0"/>
                                  </p:iterate>
                                  <p:childTnLst>
                                    <p:set>
                                      <p:cBhvr>
                                        <p:cTn id="12" fill="hold"/>
                                        <p:tgtEl>
                                          <p:spTgt spid="427"/>
                                        </p:tgtEl>
                                        <p:attrNameLst>
                                          <p:attrName>style.visibility</p:attrName>
                                        </p:attrNameLst>
                                      </p:cBhvr>
                                      <p:to>
                                        <p:strVal val="visible"/>
                                      </p:to>
                                    </p:set>
                                    <p:animEffect transition="in" filter="wipe(left)">
                                      <p:cBhvr>
                                        <p:cTn id="13" dur="500"/>
                                        <p:tgtEl>
                                          <p:spTgt spid="427"/>
                                        </p:tgtEl>
                                      </p:cBhvr>
                                    </p:animEffect>
                                  </p:childTnLst>
                                </p:cTn>
                              </p:par>
                            </p:childTnLst>
                          </p:cTn>
                        </p:par>
                        <p:par>
                          <p:cTn id="14" fill="hold">
                            <p:stCondLst>
                              <p:cond delay="1000"/>
                            </p:stCondLst>
                            <p:childTnLst>
                              <p:par>
                                <p:cTn id="15" presetID="22" presetClass="entr" presetSubtype="8" fill="hold" grpId="4" nodeType="afterEffect">
                                  <p:stCondLst>
                                    <p:cond delay="0"/>
                                  </p:stCondLst>
                                  <p:iterate>
                                    <p:tmAbs val="0"/>
                                  </p:iterate>
                                  <p:childTnLst>
                                    <p:set>
                                      <p:cBhvr>
                                        <p:cTn id="16" fill="hold"/>
                                        <p:tgtEl>
                                          <p:spTgt spid="432"/>
                                        </p:tgtEl>
                                        <p:attrNameLst>
                                          <p:attrName>style.visibility</p:attrName>
                                        </p:attrNameLst>
                                      </p:cBhvr>
                                      <p:to>
                                        <p:strVal val="visible"/>
                                      </p:to>
                                    </p:set>
                                    <p:animEffect transition="in" filter="wipe(left)">
                                      <p:cBhvr>
                                        <p:cTn id="17" dur="500"/>
                                        <p:tgtEl>
                                          <p:spTgt spid="432"/>
                                        </p:tgtEl>
                                      </p:cBhvr>
                                    </p:animEffect>
                                  </p:childTnLst>
                                </p:cTn>
                              </p:par>
                            </p:childTnLst>
                          </p:cTn>
                        </p:par>
                        <p:par>
                          <p:cTn id="18" fill="hold">
                            <p:stCondLst>
                              <p:cond delay="1500"/>
                            </p:stCondLst>
                            <p:childTnLst>
                              <p:par>
                                <p:cTn id="19" presetID="22" presetClass="entr" presetSubtype="8" fill="hold" grpId="5" nodeType="afterEffect">
                                  <p:stCondLst>
                                    <p:cond delay="0"/>
                                  </p:stCondLst>
                                  <p:iterate>
                                    <p:tmAbs val="0"/>
                                  </p:iterate>
                                  <p:childTnLst>
                                    <p:set>
                                      <p:cBhvr>
                                        <p:cTn id="20" fill="hold"/>
                                        <p:tgtEl>
                                          <p:spTgt spid="437"/>
                                        </p:tgtEl>
                                        <p:attrNameLst>
                                          <p:attrName>style.visibility</p:attrName>
                                        </p:attrNameLst>
                                      </p:cBhvr>
                                      <p:to>
                                        <p:strVal val="visible"/>
                                      </p:to>
                                    </p:set>
                                    <p:animEffect transition="in" filter="wipe(left)">
                                      <p:cBhvr>
                                        <p:cTn id="21" dur="300"/>
                                        <p:tgtEl>
                                          <p:spTgt spid="437"/>
                                        </p:tgtEl>
                                      </p:cBhvr>
                                    </p:animEffect>
                                  </p:childTnLst>
                                </p:cTn>
                              </p:par>
                            </p:childTnLst>
                          </p:cTn>
                        </p:par>
                        <p:par>
                          <p:cTn id="22" fill="hold">
                            <p:stCondLst>
                              <p:cond delay="1800"/>
                            </p:stCondLst>
                            <p:childTnLst>
                              <p:par>
                                <p:cTn id="23" presetID="22" presetClass="entr" presetSubtype="8" fill="hold" grpId="6" nodeType="afterEffect">
                                  <p:stCondLst>
                                    <p:cond delay="0"/>
                                  </p:stCondLst>
                                  <p:iterate>
                                    <p:tmAbs val="0"/>
                                  </p:iterate>
                                  <p:childTnLst>
                                    <p:set>
                                      <p:cBhvr>
                                        <p:cTn id="24" fill="hold"/>
                                        <p:tgtEl>
                                          <p:spTgt spid="442"/>
                                        </p:tgtEl>
                                        <p:attrNameLst>
                                          <p:attrName>style.visibility</p:attrName>
                                        </p:attrNameLst>
                                      </p:cBhvr>
                                      <p:to>
                                        <p:strVal val="visible"/>
                                      </p:to>
                                    </p:set>
                                    <p:animEffect transition="in" filter="wipe(left)">
                                      <p:cBhvr>
                                        <p:cTn id="25" dur="500"/>
                                        <p:tgtEl>
                                          <p:spTgt spid="442"/>
                                        </p:tgtEl>
                                      </p:cBhvr>
                                    </p:animEffect>
                                  </p:childTnLst>
                                </p:cTn>
                              </p:par>
                            </p:childTnLst>
                          </p:cTn>
                        </p:par>
                        <p:par>
                          <p:cTn id="26" fill="hold">
                            <p:stCondLst>
                              <p:cond delay="2300"/>
                            </p:stCondLst>
                            <p:childTnLst>
                              <p:par>
                                <p:cTn id="27" presetID="22" presetClass="entr" presetSubtype="8" fill="hold" grpId="7" nodeType="afterEffect">
                                  <p:stCondLst>
                                    <p:cond delay="0"/>
                                  </p:stCondLst>
                                  <p:iterate>
                                    <p:tmAbs val="0"/>
                                  </p:iterate>
                                  <p:childTnLst>
                                    <p:set>
                                      <p:cBhvr>
                                        <p:cTn id="28" fill="hold"/>
                                        <p:tgtEl>
                                          <p:spTgt spid="448"/>
                                        </p:tgtEl>
                                        <p:attrNameLst>
                                          <p:attrName>style.visibility</p:attrName>
                                        </p:attrNameLst>
                                      </p:cBhvr>
                                      <p:to>
                                        <p:strVal val="visible"/>
                                      </p:to>
                                    </p:set>
                                    <p:animEffect transition="in" filter="wipe(left)">
                                      <p:cBhvr>
                                        <p:cTn id="29" dur="500"/>
                                        <p:tgtEl>
                                          <p:spTgt spid="448"/>
                                        </p:tgtEl>
                                      </p:cBhvr>
                                    </p:animEffect>
                                  </p:childTnLst>
                                </p:cTn>
                              </p:par>
                            </p:childTnLst>
                          </p:cTn>
                        </p:par>
                        <p:par>
                          <p:cTn id="30" fill="hold">
                            <p:stCondLst>
                              <p:cond delay="2800"/>
                            </p:stCondLst>
                            <p:childTnLst>
                              <p:par>
                                <p:cTn id="31" presetID="22" presetClass="entr" presetSubtype="8" fill="hold" grpId="8" nodeType="afterEffect">
                                  <p:stCondLst>
                                    <p:cond delay="0"/>
                                  </p:stCondLst>
                                  <p:iterate>
                                    <p:tmAbs val="0"/>
                                  </p:iterate>
                                  <p:childTnLst>
                                    <p:set>
                                      <p:cBhvr>
                                        <p:cTn id="32" fill="hold"/>
                                        <p:tgtEl>
                                          <p:spTgt spid="449"/>
                                        </p:tgtEl>
                                        <p:attrNameLst>
                                          <p:attrName>style.visibility</p:attrName>
                                        </p:attrNameLst>
                                      </p:cBhvr>
                                      <p:to>
                                        <p:strVal val="visible"/>
                                      </p:to>
                                    </p:set>
                                    <p:animEffect transition="in" filter="wipe(left)">
                                      <p:cBhvr>
                                        <p:cTn id="33" dur="500"/>
                                        <p:tgtEl>
                                          <p:spTgt spid="449"/>
                                        </p:tgtEl>
                                      </p:cBhvr>
                                    </p:animEffect>
                                  </p:childTnLst>
                                </p:cTn>
                              </p:par>
                            </p:childTnLst>
                          </p:cTn>
                        </p:par>
                        <p:par>
                          <p:cTn id="34" fill="hold">
                            <p:stCondLst>
                              <p:cond delay="3300"/>
                            </p:stCondLst>
                            <p:childTnLst>
                              <p:par>
                                <p:cTn id="35" presetID="22" presetClass="entr" presetSubtype="8" fill="hold" grpId="9" nodeType="afterEffect">
                                  <p:stCondLst>
                                    <p:cond delay="0"/>
                                  </p:stCondLst>
                                  <p:iterate>
                                    <p:tmAbs val="0"/>
                                  </p:iterate>
                                  <p:childTnLst>
                                    <p:set>
                                      <p:cBhvr>
                                        <p:cTn id="36" fill="hold"/>
                                        <p:tgtEl>
                                          <p:spTgt spid="450"/>
                                        </p:tgtEl>
                                        <p:attrNameLst>
                                          <p:attrName>style.visibility</p:attrName>
                                        </p:attrNameLst>
                                      </p:cBhvr>
                                      <p:to>
                                        <p:strVal val="visible"/>
                                      </p:to>
                                    </p:set>
                                    <p:animEffect transition="in" filter="wipe(left)">
                                      <p:cBhvr>
                                        <p:cTn id="37" dur="300"/>
                                        <p:tgtEl>
                                          <p:spTgt spid="450"/>
                                        </p:tgtEl>
                                      </p:cBhvr>
                                    </p:animEffect>
                                  </p:childTnLst>
                                </p:cTn>
                              </p:par>
                            </p:childTnLst>
                          </p:cTn>
                        </p:par>
                        <p:par>
                          <p:cTn id="38" fill="hold">
                            <p:stCondLst>
                              <p:cond delay="3600"/>
                            </p:stCondLst>
                            <p:childTnLst>
                              <p:par>
                                <p:cTn id="39" presetID="22" presetClass="entr" presetSubtype="8" fill="hold" grpId="10" nodeType="afterEffect">
                                  <p:stCondLst>
                                    <p:cond delay="0"/>
                                  </p:stCondLst>
                                  <p:iterate>
                                    <p:tmAbs val="0"/>
                                  </p:iterate>
                                  <p:childTnLst>
                                    <p:set>
                                      <p:cBhvr>
                                        <p:cTn id="40" fill="hold"/>
                                        <p:tgtEl>
                                          <p:spTgt spid="451"/>
                                        </p:tgtEl>
                                        <p:attrNameLst>
                                          <p:attrName>style.visibility</p:attrName>
                                        </p:attrNameLst>
                                      </p:cBhvr>
                                      <p:to>
                                        <p:strVal val="visible"/>
                                      </p:to>
                                    </p:set>
                                    <p:animEffect transition="in" filter="wipe(left)">
                                      <p:cBhvr>
                                        <p:cTn id="41" dur="500"/>
                                        <p:tgtEl>
                                          <p:spTgt spid="4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grpId="11" nodeType="clickEffect">
                                  <p:stCondLst>
                                    <p:cond delay="0"/>
                                  </p:stCondLst>
                                  <p:iterate>
                                    <p:tmAbs val="0"/>
                                  </p:iterate>
                                  <p:childTnLst>
                                    <p:set>
                                      <p:cBhvr>
                                        <p:cTn id="45" fill="hold"/>
                                        <p:tgtEl>
                                          <p:spTgt spid="454"/>
                                        </p:tgtEl>
                                        <p:attrNameLst>
                                          <p:attrName>style.visibility</p:attrName>
                                        </p:attrNameLst>
                                      </p:cBhvr>
                                      <p:to>
                                        <p:strVal val="visible"/>
                                      </p:to>
                                    </p:set>
                                    <p:animEffect transition="in" filter="fade">
                                      <p:cBhvr>
                                        <p:cTn id="46" dur="5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3" animBg="1" advAuto="0"/>
      <p:bldP spid="432" grpId="4" animBg="1" advAuto="0"/>
      <p:bldP spid="437" grpId="5" animBg="1" advAuto="0"/>
      <p:bldP spid="442" grpId="6" animBg="1" advAuto="0"/>
      <p:bldP spid="448" grpId="7" animBg="1" advAuto="0"/>
      <p:bldP spid="449" grpId="8" animBg="1" advAuto="0"/>
      <p:bldP spid="450" grpId="9" animBg="1" advAuto="0"/>
      <p:bldP spid="451" grpId="10" animBg="1" advAuto="0"/>
      <p:bldP spid="454" grpId="1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6" name="グループ"/>
          <p:cNvGrpSpPr/>
          <p:nvPr/>
        </p:nvGrpSpPr>
        <p:grpSpPr>
          <a:xfrm>
            <a:off x="7501690" y="3850252"/>
            <a:ext cx="2042802" cy="5521476"/>
            <a:chOff x="0" y="0"/>
            <a:chExt cx="2042800" cy="5521474"/>
          </a:xfrm>
        </p:grpSpPr>
        <p:sp>
          <p:nvSpPr>
            <p:cNvPr id="456" name="楕円"/>
            <p:cNvSpPr/>
            <p:nvPr/>
          </p:nvSpPr>
          <p:spPr>
            <a:xfrm>
              <a:off x="39796" y="1186693"/>
              <a:ext cx="2003005"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57" name="楕円"/>
            <p:cNvSpPr/>
            <p:nvPr/>
          </p:nvSpPr>
          <p:spPr>
            <a:xfrm>
              <a:off x="0" y="0"/>
              <a:ext cx="2003004" cy="774700"/>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58" name="楕円"/>
            <p:cNvSpPr/>
            <p:nvPr/>
          </p:nvSpPr>
          <p:spPr>
            <a:xfrm>
              <a:off x="40213" y="3560081"/>
              <a:ext cx="2002171"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59" name="楕円"/>
            <p:cNvSpPr/>
            <p:nvPr/>
          </p:nvSpPr>
          <p:spPr>
            <a:xfrm>
              <a:off x="40346" y="2373387"/>
              <a:ext cx="2002172"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460" name="楕円"/>
            <p:cNvSpPr/>
            <p:nvPr/>
          </p:nvSpPr>
          <p:spPr>
            <a:xfrm>
              <a:off x="71272" y="4746774"/>
              <a:ext cx="1940053" cy="774701"/>
            </a:xfrm>
            <a:prstGeom prst="ellipse">
              <a:avLst/>
            </a:prstGeom>
            <a:no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461" name="方程式"/>
                <p:cNvSpPr txBox="1"/>
                <p:nvPr/>
              </p:nvSpPr>
              <p:spPr>
                <a:xfrm>
                  <a:off x="780934" y="181121"/>
                  <a:ext cx="42714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1</m:t>
                            </m:r>
                          </m:sub>
                        </m:sSub>
                      </m:oMath>
                    </m:oMathPara>
                  </a14:m>
                  <a:endParaRPr sz="4700"/>
                </a:p>
              </p:txBody>
            </p:sp>
          </mc:Choice>
          <mc:Fallback>
            <p:sp>
              <p:nvSpPr>
                <p:cNvPr id="461" name="方程式"/>
                <p:cNvSpPr txBox="1">
                  <a:spLocks noRot="1" noChangeAspect="1" noMove="1" noResize="1" noEditPoints="1" noAdjustHandles="1" noChangeArrowheads="1" noChangeShapeType="1" noTextEdit="1"/>
                </p:cNvSpPr>
                <p:nvPr/>
              </p:nvSpPr>
              <p:spPr>
                <a:xfrm>
                  <a:off x="780934" y="181121"/>
                  <a:ext cx="427146" cy="412459"/>
                </a:xfrm>
                <a:prstGeom prst="rect">
                  <a:avLst/>
                </a:prstGeom>
                <a:blipFill>
                  <a:blip r:embed="rId2"/>
                  <a:stretch>
                    <a:fillRect l="-35294" r="-61765"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2" name="方程式"/>
                <p:cNvSpPr txBox="1"/>
                <p:nvPr/>
              </p:nvSpPr>
              <p:spPr>
                <a:xfrm>
                  <a:off x="810440" y="1407938"/>
                  <a:ext cx="465294"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2</m:t>
                            </m:r>
                          </m:sub>
                        </m:sSub>
                      </m:oMath>
                    </m:oMathPara>
                  </a14:m>
                  <a:endParaRPr sz="4700"/>
                </a:p>
              </p:txBody>
            </p:sp>
          </mc:Choice>
          <mc:Fallback>
            <p:sp>
              <p:nvSpPr>
                <p:cNvPr id="462" name="方程式"/>
                <p:cNvSpPr txBox="1">
                  <a:spLocks noRot="1" noChangeAspect="1" noMove="1" noResize="1" noEditPoints="1" noAdjustHandles="1" noChangeArrowheads="1" noChangeShapeType="1" noTextEdit="1"/>
                </p:cNvSpPr>
                <p:nvPr/>
              </p:nvSpPr>
              <p:spPr>
                <a:xfrm>
                  <a:off x="810440" y="1407938"/>
                  <a:ext cx="465294" cy="412459"/>
                </a:xfrm>
                <a:prstGeom prst="rect">
                  <a:avLst/>
                </a:prstGeom>
                <a:blipFill>
                  <a:blip r:embed="rId3"/>
                  <a:stretch>
                    <a:fillRect l="-28947" r="-47368"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3" name="方程式"/>
                <p:cNvSpPr txBox="1"/>
                <p:nvPr/>
              </p:nvSpPr>
              <p:spPr>
                <a:xfrm>
                  <a:off x="808679" y="2609222"/>
                  <a:ext cx="442826"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3</m:t>
                            </m:r>
                          </m:sub>
                        </m:sSub>
                      </m:oMath>
                    </m:oMathPara>
                  </a14:m>
                  <a:endParaRPr sz="4700"/>
                </a:p>
              </p:txBody>
            </p:sp>
          </mc:Choice>
          <mc:Fallback>
            <p:sp>
              <p:nvSpPr>
                <p:cNvPr id="463" name="方程式"/>
                <p:cNvSpPr txBox="1">
                  <a:spLocks noRot="1" noChangeAspect="1" noMove="1" noResize="1" noEditPoints="1" noAdjustHandles="1" noChangeArrowheads="1" noChangeShapeType="1" noTextEdit="1"/>
                </p:cNvSpPr>
                <p:nvPr/>
              </p:nvSpPr>
              <p:spPr>
                <a:xfrm>
                  <a:off x="808679" y="2609222"/>
                  <a:ext cx="442826" cy="418392"/>
                </a:xfrm>
                <a:prstGeom prst="rect">
                  <a:avLst/>
                </a:prstGeom>
                <a:blipFill>
                  <a:blip r:embed="rId4"/>
                  <a:stretch>
                    <a:fillRect l="-30556" r="-55556" b="-10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4" name="方程式"/>
                <p:cNvSpPr txBox="1"/>
                <p:nvPr/>
              </p:nvSpPr>
              <p:spPr>
                <a:xfrm>
                  <a:off x="837219" y="3778437"/>
                  <a:ext cx="460626" cy="41245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4</m:t>
                            </m:r>
                          </m:sub>
                        </m:sSub>
                      </m:oMath>
                    </m:oMathPara>
                  </a14:m>
                  <a:endParaRPr sz="4700"/>
                </a:p>
              </p:txBody>
            </p:sp>
          </mc:Choice>
          <mc:Fallback>
            <p:sp>
              <p:nvSpPr>
                <p:cNvPr id="464" name="方程式"/>
                <p:cNvSpPr txBox="1">
                  <a:spLocks noRot="1" noChangeAspect="1" noMove="1" noResize="1" noEditPoints="1" noAdjustHandles="1" noChangeArrowheads="1" noChangeShapeType="1" noTextEdit="1"/>
                </p:cNvSpPr>
                <p:nvPr/>
              </p:nvSpPr>
              <p:spPr>
                <a:xfrm>
                  <a:off x="837219" y="3778437"/>
                  <a:ext cx="460626" cy="412459"/>
                </a:xfrm>
                <a:prstGeom prst="rect">
                  <a:avLst/>
                </a:prstGeom>
                <a:blipFill>
                  <a:blip r:embed="rId5"/>
                  <a:stretch>
                    <a:fillRect l="-29730" r="-51351" b="-97059"/>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5" name="方程式"/>
                <p:cNvSpPr txBox="1"/>
                <p:nvPr/>
              </p:nvSpPr>
              <p:spPr>
                <a:xfrm>
                  <a:off x="837179" y="4940750"/>
                  <a:ext cx="445792" cy="41839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5</m:t>
                            </m:r>
                          </m:sub>
                        </m:sSub>
                      </m:oMath>
                    </m:oMathPara>
                  </a14:m>
                  <a:endParaRPr sz="4700"/>
                </a:p>
              </p:txBody>
            </p:sp>
          </mc:Choice>
          <mc:Fallback>
            <p:sp>
              <p:nvSpPr>
                <p:cNvPr id="465" name="方程式"/>
                <p:cNvSpPr txBox="1">
                  <a:spLocks noRot="1" noChangeAspect="1" noMove="1" noResize="1" noEditPoints="1" noAdjustHandles="1" noChangeArrowheads="1" noChangeShapeType="1" noTextEdit="1"/>
                </p:cNvSpPr>
                <p:nvPr/>
              </p:nvSpPr>
              <p:spPr>
                <a:xfrm>
                  <a:off x="837179" y="4940750"/>
                  <a:ext cx="445792" cy="418392"/>
                </a:xfrm>
                <a:prstGeom prst="rect">
                  <a:avLst/>
                </a:prstGeom>
                <a:blipFill>
                  <a:blip r:embed="rId6"/>
                  <a:stretch>
                    <a:fillRect l="-30556" r="-58333" b="-100000"/>
                  </a:stretch>
                </a:blipFill>
                <a:ln w="12700" cap="flat">
                  <a:noFill/>
                  <a:miter lim="400000"/>
                </a:ln>
                <a:effectLst/>
              </p:spPr>
              <p:txBody>
                <a:bodyPr/>
                <a:lstStyle/>
                <a:p>
                  <a:r>
                    <a:rPr lang="ja-JP" altLang="en-US">
                      <a:noFill/>
                    </a:rPr>
                    <a:t> </a:t>
                  </a:r>
                </a:p>
              </p:txBody>
            </p:sp>
          </mc:Fallback>
        </mc:AlternateContent>
      </p:grpSp>
      <p:sp>
        <p:nvSpPr>
          <p:cNvPr id="467"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8"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469"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470"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471"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472"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3"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486" name="グループ"/>
          <p:cNvGrpSpPr/>
          <p:nvPr/>
        </p:nvGrpSpPr>
        <p:grpSpPr>
          <a:xfrm>
            <a:off x="9515169" y="4238757"/>
            <a:ext cx="3429600" cy="6090086"/>
            <a:chOff x="0" y="0"/>
            <a:chExt cx="3429598" cy="6090084"/>
          </a:xfrm>
        </p:grpSpPr>
        <p:sp>
          <p:nvSpPr>
            <p:cNvPr id="474" name="線"/>
            <p:cNvSpPr/>
            <p:nvPr/>
          </p:nvSpPr>
          <p:spPr>
            <a:xfrm>
              <a:off x="1347" y="2615"/>
              <a:ext cx="3319599" cy="18946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5" name="線"/>
            <p:cNvSpPr/>
            <p:nvPr/>
          </p:nvSpPr>
          <p:spPr>
            <a:xfrm>
              <a:off x="32638" y="1174095"/>
              <a:ext cx="3283263" cy="727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6" name="線"/>
            <p:cNvSpPr/>
            <p:nvPr/>
          </p:nvSpPr>
          <p:spPr>
            <a:xfrm flipV="1">
              <a:off x="19062" y="1897404"/>
              <a:ext cx="3324333" cy="4639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7" name="線"/>
            <p:cNvSpPr/>
            <p:nvPr/>
          </p:nvSpPr>
          <p:spPr>
            <a:xfrm flipV="1">
              <a:off x="33866" y="1903181"/>
              <a:ext cx="3295017" cy="16429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8" name="線"/>
            <p:cNvSpPr/>
            <p:nvPr/>
          </p:nvSpPr>
          <p:spPr>
            <a:xfrm flipV="1">
              <a:off x="0" y="1902210"/>
              <a:ext cx="3321825" cy="282037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79" name="線"/>
            <p:cNvSpPr/>
            <p:nvPr/>
          </p:nvSpPr>
          <p:spPr>
            <a:xfrm flipV="1">
              <a:off x="48694" y="1908915"/>
              <a:ext cx="3278714" cy="415712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0" name="線"/>
            <p:cNvSpPr/>
            <p:nvPr/>
          </p:nvSpPr>
          <p:spPr>
            <a:xfrm>
              <a:off x="8729" y="-1"/>
              <a:ext cx="3417742" cy="37322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1" name="線"/>
            <p:cNvSpPr/>
            <p:nvPr/>
          </p:nvSpPr>
          <p:spPr>
            <a:xfrm>
              <a:off x="32227" y="1173232"/>
              <a:ext cx="3386223" cy="25651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2" name="線"/>
            <p:cNvSpPr/>
            <p:nvPr/>
          </p:nvSpPr>
          <p:spPr>
            <a:xfrm>
              <a:off x="33935" y="2368342"/>
              <a:ext cx="3393387" cy="13839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3" name="線"/>
            <p:cNvSpPr/>
            <p:nvPr/>
          </p:nvSpPr>
          <p:spPr>
            <a:xfrm>
              <a:off x="44261" y="3556126"/>
              <a:ext cx="3342670" cy="1822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4" name="線"/>
            <p:cNvSpPr/>
            <p:nvPr/>
          </p:nvSpPr>
          <p:spPr>
            <a:xfrm flipV="1">
              <a:off x="10870" y="3730659"/>
              <a:ext cx="3380710" cy="99812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485" name="線"/>
            <p:cNvSpPr/>
            <p:nvPr/>
          </p:nvSpPr>
          <p:spPr>
            <a:xfrm flipV="1">
              <a:off x="45655" y="3730478"/>
              <a:ext cx="3383944" cy="23596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487"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8"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489"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tanh</a:t>
            </a:r>
          </a:p>
        </p:txBody>
      </p:sp>
      <p:sp>
        <p:nvSpPr>
          <p:cNvPr id="490"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1"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2"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493"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494"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495"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496"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497"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498"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sigmoid</a:t>
            </a:r>
          </a:p>
        </p:txBody>
      </p:sp>
      <mc:AlternateContent xmlns:mc="http://schemas.openxmlformats.org/markup-compatibility/2006">
        <mc:Choice xmlns:a14="http://schemas.microsoft.com/office/drawing/2010/main" Requires="a14">
          <p:sp>
            <p:nvSpPr>
              <p:cNvPr id="499"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499"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7"/>
                <a:stretch>
                  <a:fillRect l="-106667" r="-186667" b="-9375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0" name="方程式"/>
              <p:cNvSpPr txBox="1"/>
              <p:nvPr/>
            </p:nvSpPr>
            <p:spPr>
              <a:xfrm>
                <a:off x="15425436" y="7657883"/>
                <a:ext cx="466222"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500" name="方程式"/>
              <p:cNvSpPr txBox="1">
                <a:spLocks noRot="1" noChangeAspect="1" noMove="1" noResize="1" noEditPoints="1" noAdjustHandles="1" noChangeArrowheads="1" noChangeShapeType="1" noTextEdit="1"/>
              </p:cNvSpPr>
              <p:nvPr/>
            </p:nvSpPr>
            <p:spPr>
              <a:xfrm>
                <a:off x="15425436" y="7657883"/>
                <a:ext cx="466222" cy="640732"/>
              </a:xfrm>
              <a:prstGeom prst="rect">
                <a:avLst/>
              </a:prstGeom>
              <a:blipFill>
                <a:blip r:embed="rId8"/>
                <a:stretch>
                  <a:fillRect l="-42105" r="-52632" b="-3076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1"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501" name="方程式"/>
              <p:cNvSpPr txBox="1">
                <a:spLocks noRot="1" noChangeAspect="1" noMove="1" noResize="1" noEditPoints="1" noAdjustHandles="1" noChangeArrowheads="1" noChangeShapeType="1" noTextEdit="1"/>
              </p:cNvSpPr>
              <p:nvPr/>
            </p:nvSpPr>
            <p:spPr>
              <a:xfrm>
                <a:off x="13710994" y="7657883"/>
                <a:ext cx="508059" cy="640732"/>
              </a:xfrm>
              <a:prstGeom prst="rect">
                <a:avLst/>
              </a:prstGeom>
              <a:blipFill>
                <a:blip r:embed="rId9"/>
                <a:stretch>
                  <a:fillRect l="-39024" r="-41463" b="-36538"/>
                </a:stretch>
              </a:blipFill>
              <a:ln w="12700">
                <a:miter lim="400000"/>
              </a:ln>
            </p:spPr>
            <p:txBody>
              <a:bodyPr/>
              <a:lstStyle/>
              <a:p>
                <a:r>
                  <a:rPr lang="ja-JP" altLang="en-US">
                    <a:noFill/>
                  </a:rPr>
                  <a:t> </a:t>
                </a:r>
              </a:p>
            </p:txBody>
          </p:sp>
        </mc:Fallback>
      </mc:AlternateContent>
      <p:sp>
        <p:nvSpPr>
          <p:cNvPr id="502"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503"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503"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10"/>
                <a:stretch>
                  <a:fillRect l="-130769" r="-230769" b="-87879"/>
                </a:stretch>
              </a:blipFill>
              <a:ln w="12700">
                <a:miter lim="400000"/>
              </a:ln>
            </p:spPr>
            <p:txBody>
              <a:bodyPr/>
              <a:lstStyle/>
              <a:p>
                <a:r>
                  <a:rPr lang="ja-JP" altLang="en-US">
                    <a:noFill/>
                  </a:rPr>
                  <a:t> </a:t>
                </a:r>
              </a:p>
            </p:txBody>
          </p:sp>
        </mc:Fallback>
      </mc:AlternateContent>
      <p:sp>
        <p:nvSpPr>
          <p:cNvPr id="504"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tanh</a:t>
            </a:r>
          </a:p>
        </p:txBody>
      </p:sp>
      <p:sp>
        <p:nvSpPr>
          <p:cNvPr id="505"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506"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506"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11"/>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7"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p:sp>
            <p:nvSpPr>
              <p:cNvPr id="507"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12"/>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8"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p:sp>
            <p:nvSpPr>
              <p:cNvPr id="508"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13"/>
                <a:stretch>
                  <a:fillRect l="-24194" r="-40323" b="-22449"/>
                </a:stretch>
              </a:blipFill>
              <a:ln w="12700">
                <a:miter lim="400000"/>
              </a:ln>
            </p:spPr>
            <p:txBody>
              <a:bodyPr/>
              <a:lstStyle/>
              <a:p>
                <a:r>
                  <a:rPr lang="ja-JP" altLang="en-US">
                    <a:noFill/>
                  </a:rPr>
                  <a:t> </a:t>
                </a:r>
              </a:p>
            </p:txBody>
          </p:sp>
        </mc:Fallback>
      </mc:AlternateContent>
      <p:sp>
        <p:nvSpPr>
          <p:cNvPr id="509" name="楕円"/>
          <p:cNvSpPr/>
          <p:nvPr/>
        </p:nvSpPr>
        <p:spPr>
          <a:xfrm>
            <a:off x="12837314" y="5496205"/>
            <a:ext cx="4030639" cy="1270001"/>
          </a:xfrm>
          <a:prstGeom prst="ellipse">
            <a:avLst/>
          </a:prstGeom>
          <a:solidFill>
            <a:srgbClr val="FFFFFF"/>
          </a:solidFill>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0" name="線"/>
          <p:cNvSpPr/>
          <p:nvPr/>
        </p:nvSpPr>
        <p:spPr>
          <a:xfrm flipV="1">
            <a:off x="14852632" y="5491345"/>
            <a:ext cx="1" cy="1270169"/>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mc:Choice xmlns:a14="http://schemas.microsoft.com/office/drawing/2010/main" Requires="a14">
          <p:sp>
            <p:nvSpPr>
              <p:cNvPr id="511"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511"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14"/>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2"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512"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15"/>
                <a:stretch>
                  <a:fillRect l="-40000" r="-40000" b="-37255"/>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3" name="方程式"/>
              <p:cNvSpPr txBox="1"/>
              <p:nvPr/>
            </p:nvSpPr>
            <p:spPr>
              <a:xfrm>
                <a:off x="20142007" y="6711870"/>
                <a:ext cx="490152" cy="64666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3</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513" name="方程式"/>
              <p:cNvSpPr txBox="1">
                <a:spLocks noRot="1" noChangeAspect="1" noMove="1" noResize="1" noEditPoints="1" noAdjustHandles="1" noChangeArrowheads="1" noChangeShapeType="1" noTextEdit="1"/>
              </p:cNvSpPr>
              <p:nvPr/>
            </p:nvSpPr>
            <p:spPr>
              <a:xfrm>
                <a:off x="20142007" y="6711870"/>
                <a:ext cx="490152" cy="646665"/>
              </a:xfrm>
              <a:prstGeom prst="rect">
                <a:avLst/>
              </a:prstGeom>
              <a:blipFill>
                <a:blip r:embed="rId16"/>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4"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a:solidFill>
                                <a:srgbClr val="000000"/>
                              </a:solidFill>
                              <a:latin typeface="Cambria Math" panose="02040503050406030204" pitchFamily="18" charset="0"/>
                            </a:rPr>
                          </m:ctrlPr>
                        </m:sSupPr>
                        <m:e>
                          <m:r>
                            <a:rPr sz="4700" i="1">
                              <a:solidFill>
                                <a:srgbClr val="000000"/>
                              </a:solidFill>
                              <a:latin typeface="Cambria Math" panose="02040503050406030204" pitchFamily="18" charset="0"/>
                            </a:rPr>
                            <m:t>𝑦</m:t>
                          </m:r>
                        </m:e>
                        <m:sup>
                          <m:r>
                            <a:rPr sz="4700" i="1">
                              <a:solidFill>
                                <a:srgbClr val="000000"/>
                              </a:solidFill>
                              <a:latin typeface="Cambria Math" panose="02040503050406030204" pitchFamily="18" charset="0"/>
                            </a:rPr>
                            <m:t>𝑡</m:t>
                          </m:r>
                        </m:sup>
                      </m:sSup>
                    </m:oMath>
                  </m:oMathPara>
                </a14:m>
                <a:endParaRPr sz="4700"/>
              </a:p>
            </p:txBody>
          </p:sp>
        </mc:Choice>
        <mc:Fallback>
          <p:sp>
            <p:nvSpPr>
              <p:cNvPr id="514"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7"/>
                <a:stretch>
                  <a:fillRect l="-48571" r="-57143" b="-56522"/>
                </a:stretch>
              </a:blipFill>
              <a:ln w="12700">
                <a:miter lim="400000"/>
              </a:ln>
            </p:spPr>
            <p:txBody>
              <a:bodyPr/>
              <a:lstStyle/>
              <a:p>
                <a:r>
                  <a:rPr lang="ja-JP" altLang="en-US">
                    <a:noFill/>
                  </a:rPr>
                  <a:t> </a:t>
                </a:r>
              </a:p>
            </p:txBody>
          </p:sp>
        </mc:Fallback>
      </mc:AlternateContent>
      <p:grpSp>
        <p:nvGrpSpPr>
          <p:cNvPr id="527" name="グループ"/>
          <p:cNvGrpSpPr/>
          <p:nvPr/>
        </p:nvGrpSpPr>
        <p:grpSpPr>
          <a:xfrm>
            <a:off x="9513365" y="4238757"/>
            <a:ext cx="3429599" cy="6090086"/>
            <a:chOff x="0" y="0"/>
            <a:chExt cx="3429598" cy="6090084"/>
          </a:xfrm>
        </p:grpSpPr>
        <p:sp>
          <p:nvSpPr>
            <p:cNvPr id="515" name="線"/>
            <p:cNvSpPr/>
            <p:nvPr/>
          </p:nvSpPr>
          <p:spPr>
            <a:xfrm>
              <a:off x="1347" y="2615"/>
              <a:ext cx="3319599" cy="18946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16" name="線"/>
            <p:cNvSpPr/>
            <p:nvPr/>
          </p:nvSpPr>
          <p:spPr>
            <a:xfrm>
              <a:off x="32638" y="1174095"/>
              <a:ext cx="3283263" cy="727508"/>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17" name="線"/>
            <p:cNvSpPr/>
            <p:nvPr/>
          </p:nvSpPr>
          <p:spPr>
            <a:xfrm flipV="1">
              <a:off x="19062" y="1897404"/>
              <a:ext cx="3324333" cy="46398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18" name="線"/>
            <p:cNvSpPr/>
            <p:nvPr/>
          </p:nvSpPr>
          <p:spPr>
            <a:xfrm flipV="1">
              <a:off x="33866" y="1903181"/>
              <a:ext cx="3295017" cy="164296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19" name="線"/>
            <p:cNvSpPr/>
            <p:nvPr/>
          </p:nvSpPr>
          <p:spPr>
            <a:xfrm flipV="1">
              <a:off x="0" y="1902210"/>
              <a:ext cx="3321825" cy="282037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0" name="線"/>
            <p:cNvSpPr/>
            <p:nvPr/>
          </p:nvSpPr>
          <p:spPr>
            <a:xfrm flipV="1">
              <a:off x="48694" y="1908915"/>
              <a:ext cx="3278714" cy="4157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1" name="線"/>
            <p:cNvSpPr/>
            <p:nvPr/>
          </p:nvSpPr>
          <p:spPr>
            <a:xfrm>
              <a:off x="8729" y="-1"/>
              <a:ext cx="3417742" cy="373224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2" name="線"/>
            <p:cNvSpPr/>
            <p:nvPr/>
          </p:nvSpPr>
          <p:spPr>
            <a:xfrm>
              <a:off x="32227" y="1173232"/>
              <a:ext cx="3386223" cy="2565174"/>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3" name="線"/>
            <p:cNvSpPr/>
            <p:nvPr/>
          </p:nvSpPr>
          <p:spPr>
            <a:xfrm>
              <a:off x="33935" y="2368342"/>
              <a:ext cx="3393387" cy="138390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4" name="線"/>
            <p:cNvSpPr/>
            <p:nvPr/>
          </p:nvSpPr>
          <p:spPr>
            <a:xfrm>
              <a:off x="44261" y="3556126"/>
              <a:ext cx="3342670" cy="182291"/>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5" name="線"/>
            <p:cNvSpPr/>
            <p:nvPr/>
          </p:nvSpPr>
          <p:spPr>
            <a:xfrm flipV="1">
              <a:off x="10870" y="3730659"/>
              <a:ext cx="3380710" cy="99812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26" name="線"/>
            <p:cNvSpPr/>
            <p:nvPr/>
          </p:nvSpPr>
          <p:spPr>
            <a:xfrm flipV="1">
              <a:off x="45655" y="3730478"/>
              <a:ext cx="3383944" cy="2359607"/>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530" name="グループ"/>
          <p:cNvGrpSpPr/>
          <p:nvPr/>
        </p:nvGrpSpPr>
        <p:grpSpPr>
          <a:xfrm>
            <a:off x="13710994" y="5776606"/>
            <a:ext cx="538909" cy="2519020"/>
            <a:chOff x="0" y="0"/>
            <a:chExt cx="538908" cy="2519018"/>
          </a:xfrm>
        </p:grpSpPr>
        <mc:AlternateContent xmlns:mc="http://schemas.openxmlformats.org/markup-compatibility/2006">
          <mc:Choice xmlns:a14="http://schemas.microsoft.com/office/drawing/2010/main" Requires="a14">
            <p:sp>
              <p:nvSpPr>
                <p:cNvPr id="528" name="方程式"/>
                <p:cNvSpPr txBox="1"/>
                <p:nvPr/>
              </p:nvSpPr>
              <p:spPr>
                <a:xfrm>
                  <a:off x="0" y="1878288"/>
                  <a:ext cx="508059"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28" name="方程式"/>
                <p:cNvSpPr txBox="1">
                  <a:spLocks noRot="1" noChangeAspect="1" noMove="1" noResize="1" noEditPoints="1" noAdjustHandles="1" noChangeArrowheads="1" noChangeShapeType="1" noTextEdit="1"/>
                </p:cNvSpPr>
                <p:nvPr/>
              </p:nvSpPr>
              <p:spPr>
                <a:xfrm>
                  <a:off x="0" y="1878288"/>
                  <a:ext cx="508059" cy="640731"/>
                </a:xfrm>
                <a:prstGeom prst="rect">
                  <a:avLst/>
                </a:prstGeom>
                <a:blipFill>
                  <a:blip r:embed="rId18"/>
                  <a:stretch>
                    <a:fillRect l="-39024" r="-41463" b="-3653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9" name="方程式"/>
                <p:cNvSpPr txBox="1"/>
                <p:nvPr/>
              </p:nvSpPr>
              <p:spPr>
                <a:xfrm>
                  <a:off x="48758" y="0"/>
                  <a:ext cx="490151"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29" name="方程式"/>
                <p:cNvSpPr txBox="1">
                  <a:spLocks noRot="1" noChangeAspect="1" noMove="1" noResize="1" noEditPoints="1" noAdjustHandles="1" noChangeArrowheads="1" noChangeShapeType="1" noTextEdit="1"/>
                </p:cNvSpPr>
                <p:nvPr/>
              </p:nvSpPr>
              <p:spPr>
                <a:xfrm>
                  <a:off x="48758" y="0"/>
                  <a:ext cx="490151" cy="640731"/>
                </a:xfrm>
                <a:prstGeom prst="rect">
                  <a:avLst/>
                </a:prstGeom>
                <a:blipFill>
                  <a:blip r:embed="rId19"/>
                  <a:stretch>
                    <a:fillRect l="-40000" r="-40000" b="-37255"/>
                  </a:stretch>
                </a:blipFill>
                <a:ln w="12700" cap="flat">
                  <a:noFill/>
                  <a:miter lim="400000"/>
                </a:ln>
                <a:effectLst/>
              </p:spPr>
              <p:txBody>
                <a:bodyPr/>
                <a:lstStyle/>
                <a:p>
                  <a:r>
                    <a:rPr lang="ja-JP" altLang="en-US">
                      <a:noFill/>
                    </a:rPr>
                    <a:t> </a:t>
                  </a:r>
                </a:p>
              </p:txBody>
            </p:sp>
          </mc:Fallback>
        </mc:AlternateContent>
      </p:grpSp>
      <p:grpSp>
        <p:nvGrpSpPr>
          <p:cNvPr id="533" name="グループ"/>
          <p:cNvGrpSpPr/>
          <p:nvPr/>
        </p:nvGrpSpPr>
        <p:grpSpPr>
          <a:xfrm>
            <a:off x="14610072" y="5829952"/>
            <a:ext cx="596630" cy="2435902"/>
            <a:chOff x="0" y="0"/>
            <a:chExt cx="596628" cy="2435900"/>
          </a:xfrm>
        </p:grpSpPr>
        <p:sp>
          <p:nvSpPr>
            <p:cNvPr id="531" name="矢印"/>
            <p:cNvSpPr/>
            <p:nvPr/>
          </p:nvSpPr>
          <p:spPr>
            <a:xfrm>
              <a:off x="0" y="0"/>
              <a:ext cx="596629" cy="575209"/>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532" name="矢印"/>
            <p:cNvSpPr/>
            <p:nvPr/>
          </p:nvSpPr>
          <p:spPr>
            <a:xfrm>
              <a:off x="0" y="1860691"/>
              <a:ext cx="596629" cy="575210"/>
            </a:xfrm>
            <a:prstGeom prst="rightArrow">
              <a:avLst>
                <a:gd name="adj1" fmla="val 32000"/>
                <a:gd name="adj2" fmla="val 66383"/>
              </a:avLst>
            </a:prstGeom>
            <a:solidFill>
              <a:schemeClr val="accent5">
                <a:hueOff val="-82419"/>
                <a:satOff val="-9513"/>
                <a:lumOff val="-16343"/>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536" name="グループ"/>
          <p:cNvGrpSpPr/>
          <p:nvPr/>
        </p:nvGrpSpPr>
        <p:grpSpPr>
          <a:xfrm>
            <a:off x="15423670" y="5813188"/>
            <a:ext cx="466223" cy="2487774"/>
            <a:chOff x="0" y="0"/>
            <a:chExt cx="466221" cy="2487773"/>
          </a:xfrm>
        </p:grpSpPr>
        <mc:AlternateContent xmlns:mc="http://schemas.openxmlformats.org/markup-compatibility/2006">
          <mc:Choice xmlns:a14="http://schemas.microsoft.com/office/drawing/2010/main" Requires="a14">
            <p:sp>
              <p:nvSpPr>
                <p:cNvPr id="534" name="方程式"/>
                <p:cNvSpPr txBox="1"/>
                <p:nvPr/>
              </p:nvSpPr>
              <p:spPr>
                <a:xfrm>
                  <a:off x="0" y="1847043"/>
                  <a:ext cx="466222"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34" name="方程式"/>
                <p:cNvSpPr txBox="1">
                  <a:spLocks noRot="1" noChangeAspect="1" noMove="1" noResize="1" noEditPoints="1" noAdjustHandles="1" noChangeArrowheads="1" noChangeShapeType="1" noTextEdit="1"/>
                </p:cNvSpPr>
                <p:nvPr/>
              </p:nvSpPr>
              <p:spPr>
                <a:xfrm>
                  <a:off x="0" y="1847043"/>
                  <a:ext cx="466222" cy="640731"/>
                </a:xfrm>
                <a:prstGeom prst="rect">
                  <a:avLst/>
                </a:prstGeom>
                <a:blipFill>
                  <a:blip r:embed="rId20"/>
                  <a:stretch>
                    <a:fillRect l="-44737" r="-52632" b="-3137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5" name="方程式"/>
                <p:cNvSpPr txBox="1"/>
                <p:nvPr/>
              </p:nvSpPr>
              <p:spPr>
                <a:xfrm>
                  <a:off x="0" y="0"/>
                  <a:ext cx="443593" cy="640731"/>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35" name="方程式"/>
                <p:cNvSpPr txBox="1">
                  <a:spLocks noRot="1" noChangeAspect="1" noMove="1" noResize="1" noEditPoints="1" noAdjustHandles="1" noChangeArrowheads="1" noChangeShapeType="1" noTextEdit="1"/>
                </p:cNvSpPr>
                <p:nvPr/>
              </p:nvSpPr>
              <p:spPr>
                <a:xfrm>
                  <a:off x="0" y="0"/>
                  <a:ext cx="443593" cy="640731"/>
                </a:xfrm>
                <a:prstGeom prst="rect">
                  <a:avLst/>
                </a:prstGeom>
                <a:blipFill>
                  <a:blip r:embed="rId21"/>
                  <a:stretch>
                    <a:fillRect l="-47222" r="-58333" b="-30769"/>
                  </a:stretch>
                </a:blipFill>
                <a:ln w="12700" cap="flat">
                  <a:noFill/>
                  <a:miter lim="400000"/>
                </a:ln>
                <a:effectLst/>
              </p:spPr>
              <p:txBody>
                <a:bodyPr/>
                <a:lstStyle/>
                <a:p>
                  <a:r>
                    <a:rPr lang="ja-JP" altLang="en-US">
                      <a:noFill/>
                    </a:rPr>
                    <a:t> </a:t>
                  </a:r>
                </a:p>
              </p:txBody>
            </p:sp>
          </mc:Fallback>
        </mc:AlternateContent>
      </p:grpSp>
      <p:grpSp>
        <p:nvGrpSpPr>
          <p:cNvPr id="539" name="グループ"/>
          <p:cNvGrpSpPr/>
          <p:nvPr/>
        </p:nvGrpSpPr>
        <p:grpSpPr>
          <a:xfrm>
            <a:off x="15521350" y="1139766"/>
            <a:ext cx="1483794" cy="6267955"/>
            <a:chOff x="0" y="0"/>
            <a:chExt cx="1483793" cy="6267954"/>
          </a:xfrm>
        </p:grpSpPr>
        <p:sp>
          <p:nvSpPr>
            <p:cNvPr id="537"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538"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5">
                  <a:hueOff val="-82419"/>
                  <a:satOff val="-9513"/>
                  <a:lumOff val="-16343"/>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543" name="グループ"/>
          <p:cNvGrpSpPr/>
          <p:nvPr/>
        </p:nvGrpSpPr>
        <p:grpSpPr>
          <a:xfrm>
            <a:off x="16871506" y="6129502"/>
            <a:ext cx="2596814" cy="3848509"/>
            <a:chOff x="0" y="0"/>
            <a:chExt cx="2596812" cy="3848508"/>
          </a:xfrm>
        </p:grpSpPr>
        <p:sp>
          <p:nvSpPr>
            <p:cNvPr id="540" name="線"/>
            <p:cNvSpPr/>
            <p:nvPr/>
          </p:nvSpPr>
          <p:spPr>
            <a:xfrm>
              <a:off x="0" y="0"/>
              <a:ext cx="2586736" cy="933586"/>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41" name="線"/>
            <p:cNvSpPr/>
            <p:nvPr/>
          </p:nvSpPr>
          <p:spPr>
            <a:xfrm flipV="1">
              <a:off x="99894" y="932852"/>
              <a:ext cx="2496919" cy="939939"/>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42" name="線"/>
            <p:cNvSpPr/>
            <p:nvPr/>
          </p:nvSpPr>
          <p:spPr>
            <a:xfrm flipV="1">
              <a:off x="93998" y="952389"/>
              <a:ext cx="2485244" cy="2896120"/>
            </a:xfrm>
            <a:prstGeom prst="line">
              <a:avLst/>
            </a:prstGeom>
            <a:noFill/>
            <a:ln w="76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mc:AlternateContent xmlns:mc="http://schemas.openxmlformats.org/markup-compatibility/2006">
        <mc:Choice xmlns:a14="http://schemas.microsoft.com/office/drawing/2010/main" Requires="a14">
          <p:sp>
            <p:nvSpPr>
              <p:cNvPr id="544"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44"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22"/>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5"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p:sp>
            <p:nvSpPr>
              <p:cNvPr id="545"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23"/>
                <a:stretch>
                  <a:fillRect l="-48571" r="-57143" b="-56522"/>
                </a:stretch>
              </a:blipFill>
              <a:ln w="12700">
                <a:miter lim="400000"/>
              </a:ln>
            </p:spPr>
            <p:txBody>
              <a:bodyPr/>
              <a:lstStyle/>
              <a:p>
                <a:r>
                  <a:rPr lang="ja-JP" altLang="en-US">
                    <a:noFill/>
                  </a:rPr>
                  <a:t> </a:t>
                </a:r>
              </a:p>
            </p:txBody>
          </p:sp>
        </mc:Fallback>
      </mc:AlternateContent>
      <p:grpSp>
        <p:nvGrpSpPr>
          <p:cNvPr id="548" name="グループ"/>
          <p:cNvGrpSpPr/>
          <p:nvPr/>
        </p:nvGrpSpPr>
        <p:grpSpPr>
          <a:xfrm>
            <a:off x="13856633" y="771210"/>
            <a:ext cx="1681735" cy="774701"/>
            <a:chOff x="0" y="0"/>
            <a:chExt cx="1681733" cy="774700"/>
          </a:xfrm>
        </p:grpSpPr>
        <p:sp>
          <p:nvSpPr>
            <p:cNvPr id="546"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547"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47"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24"/>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551" name="グループ"/>
          <p:cNvGrpSpPr/>
          <p:nvPr/>
        </p:nvGrpSpPr>
        <p:grpSpPr>
          <a:xfrm>
            <a:off x="13856633" y="1815952"/>
            <a:ext cx="1681735" cy="774701"/>
            <a:chOff x="0" y="0"/>
            <a:chExt cx="1681733" cy="774700"/>
          </a:xfrm>
        </p:grpSpPr>
        <p:sp>
          <p:nvSpPr>
            <p:cNvPr id="549"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550"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550"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25"/>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555" name="グループ"/>
          <p:cNvGrpSpPr/>
          <p:nvPr/>
        </p:nvGrpSpPr>
        <p:grpSpPr>
          <a:xfrm>
            <a:off x="1229036" y="5234697"/>
            <a:ext cx="5155339" cy="2305080"/>
            <a:chOff x="-195933" y="0"/>
            <a:chExt cx="5155338" cy="2305078"/>
          </a:xfrm>
        </p:grpSpPr>
        <p:sp>
          <p:nvSpPr>
            <p:cNvPr id="552"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553"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554"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556"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57"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58"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59"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0"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1"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562"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3" name="矢印"/>
          <p:cNvSpPr/>
          <p:nvPr/>
        </p:nvSpPr>
        <p:spPr>
          <a:xfrm>
            <a:off x="20965866" y="6782759"/>
            <a:ext cx="490151" cy="530288"/>
          </a:xfrm>
          <a:prstGeom prst="rightArrow">
            <a:avLst>
              <a:gd name="adj1" fmla="val 37127"/>
              <a:gd name="adj2" fmla="val 54146"/>
            </a:avLst>
          </a:prstGeom>
          <a:solidFill>
            <a:schemeClr val="accent5">
              <a:hueOff val="-82419"/>
              <a:satOff val="-9513"/>
              <a:lumOff val="-1634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4" name="1"/>
          <p:cNvSpPr txBox="1"/>
          <p:nvPr/>
        </p:nvSpPr>
        <p:spPr>
          <a:xfrm>
            <a:off x="2161804" y="5236067"/>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5" name="1"/>
          <p:cNvSpPr txBox="1"/>
          <p:nvPr/>
        </p:nvSpPr>
        <p:spPr>
          <a:xfrm>
            <a:off x="2902927" y="5241882"/>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6" name="1"/>
          <p:cNvSpPr txBox="1"/>
          <p:nvPr/>
        </p:nvSpPr>
        <p:spPr>
          <a:xfrm>
            <a:off x="3638267" y="5234234"/>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7" name="1"/>
          <p:cNvSpPr txBox="1"/>
          <p:nvPr/>
        </p:nvSpPr>
        <p:spPr>
          <a:xfrm>
            <a:off x="4370853" y="5232274"/>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8" name="1"/>
          <p:cNvSpPr txBox="1"/>
          <p:nvPr/>
        </p:nvSpPr>
        <p:spPr>
          <a:xfrm>
            <a:off x="5103481" y="5231516"/>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569"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570"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49191 -0.096095" pathEditMode="relative">
                                      <p:cBhvr>
                                        <p:cTn id="6" dur="1000" fill="hold"/>
                                        <p:tgtEl>
                                          <p:spTgt spid="564"/>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21223 -0.009923" pathEditMode="relative">
                                      <p:cBhvr>
                                        <p:cTn id="9" dur="1000" fill="hold"/>
                                        <p:tgtEl>
                                          <p:spTgt spid="565"/>
                                        </p:tgtEl>
                                        <p:attrNameLst>
                                          <p:attrName>ppt_x</p:attrName>
                                          <p:attrName>ppt_y</p:attrName>
                                        </p:attrNameLst>
                                      </p:cBhvr>
                                    </p:animMotion>
                                  </p:childTnLst>
                                </p:cTn>
                              </p:par>
                            </p:childTnLst>
                          </p:cTn>
                        </p:par>
                        <p:par>
                          <p:cTn id="10" fill="hold">
                            <p:stCondLst>
                              <p:cond delay="0"/>
                            </p:stCondLst>
                            <p:childTnLst>
                              <p:par>
                                <p:cTn id="11" presetID="-1" presetClass="path" presetSubtype="0" accel="50000" decel="50000" fill="hold" nodeType="withEffect">
                                  <p:stCondLst>
                                    <p:cond delay="0"/>
                                  </p:stCondLst>
                                  <p:childTnLst>
                                    <p:animMotion origin="layout" path="M 0.000000 0.000000 L 0.190939 0.077614" pathEditMode="relative">
                                      <p:cBhvr>
                                        <p:cTn id="12" dur="1000" fill="hold"/>
                                        <p:tgtEl>
                                          <p:spTgt spid="566"/>
                                        </p:tgtEl>
                                        <p:attrNameLst>
                                          <p:attrName>ppt_x</p:attrName>
                                          <p:attrName>ppt_y</p:attrName>
                                        </p:attrNameLst>
                                      </p:cBhvr>
                                    </p:animMotion>
                                  </p:childTnLst>
                                </p:cTn>
                              </p:par>
                            </p:childTnLst>
                          </p:cTn>
                        </p:par>
                        <p:par>
                          <p:cTn id="13" fill="hold">
                            <p:stCondLst>
                              <p:cond delay="0"/>
                            </p:stCondLst>
                            <p:childTnLst>
                              <p:par>
                                <p:cTn id="14" presetID="-1" presetClass="path" presetSubtype="0" accel="50000" decel="50000" fill="hold" nodeType="withEffect">
                                  <p:stCondLst>
                                    <p:cond delay="0"/>
                                  </p:stCondLst>
                                  <p:childTnLst>
                                    <p:animMotion origin="layout" path="M 0.000000 0.000000 L 0.161265 0.163899" pathEditMode="relative">
                                      <p:cBhvr>
                                        <p:cTn id="15" dur="1000" fill="hold"/>
                                        <p:tgtEl>
                                          <p:spTgt spid="567"/>
                                        </p:tgtEl>
                                        <p:attrNameLst>
                                          <p:attrName>ppt_x</p:attrName>
                                          <p:attrName>ppt_y</p:attrName>
                                        </p:attrNameLst>
                                      </p:cBhvr>
                                    </p:animMotion>
                                  </p:childTnLst>
                                </p:cTn>
                              </p:par>
                            </p:childTnLst>
                          </p:cTn>
                        </p:par>
                        <p:par>
                          <p:cTn id="16" fill="hold">
                            <p:stCondLst>
                              <p:cond delay="0"/>
                            </p:stCondLst>
                            <p:childTnLst>
                              <p:par>
                                <p:cTn id="17" presetID="-1" presetClass="path" presetSubtype="0" accel="50000" decel="50000" fill="hold" nodeType="withEffect">
                                  <p:stCondLst>
                                    <p:cond delay="0"/>
                                  </p:stCondLst>
                                  <p:childTnLst>
                                    <p:animMotion origin="layout" path="M 0.000000 0.000000 L 0.132075 0.250096" pathEditMode="relative">
                                      <p:cBhvr>
                                        <p:cTn id="18" dur="1000" fill="hold"/>
                                        <p:tgtEl>
                                          <p:spTgt spid="56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6" nodeType="clickEffect">
                                  <p:stCondLst>
                                    <p:cond delay="0"/>
                                  </p:stCondLst>
                                  <p:iterate>
                                    <p:tmAbs val="0"/>
                                  </p:iterate>
                                  <p:childTnLst>
                                    <p:set>
                                      <p:cBhvr>
                                        <p:cTn id="22" fill="hold"/>
                                        <p:tgtEl>
                                          <p:spTgt spid="527"/>
                                        </p:tgtEl>
                                        <p:attrNameLst>
                                          <p:attrName>style.visibility</p:attrName>
                                        </p:attrNameLst>
                                      </p:cBhvr>
                                      <p:to>
                                        <p:strVal val="visible"/>
                                      </p:to>
                                    </p:set>
                                    <p:animEffect transition="in" filter="wipe(left)">
                                      <p:cBhvr>
                                        <p:cTn id="23" dur="1000"/>
                                        <p:tgtEl>
                                          <p:spTgt spid="527"/>
                                        </p:tgtEl>
                                      </p:cBhvr>
                                    </p:animEffect>
                                  </p:childTnLst>
                                </p:cTn>
                              </p:par>
                            </p:childTnLst>
                          </p:cTn>
                        </p:par>
                        <p:par>
                          <p:cTn id="24" fill="hold">
                            <p:stCondLst>
                              <p:cond delay="1000"/>
                            </p:stCondLst>
                            <p:childTnLst>
                              <p:par>
                                <p:cTn id="25" presetID="22" presetClass="entr" presetSubtype="8" fill="hold" grpId="7" nodeType="afterEffect">
                                  <p:stCondLst>
                                    <p:cond delay="0"/>
                                  </p:stCondLst>
                                  <p:iterate>
                                    <p:tmAbs val="0"/>
                                  </p:iterate>
                                  <p:childTnLst>
                                    <p:set>
                                      <p:cBhvr>
                                        <p:cTn id="26" fill="hold"/>
                                        <p:tgtEl>
                                          <p:spTgt spid="530"/>
                                        </p:tgtEl>
                                        <p:attrNameLst>
                                          <p:attrName>style.visibility</p:attrName>
                                        </p:attrNameLst>
                                      </p:cBhvr>
                                      <p:to>
                                        <p:strVal val="visible"/>
                                      </p:to>
                                    </p:set>
                                    <p:animEffect transition="in" filter="wipe(left)">
                                      <p:cBhvr>
                                        <p:cTn id="27" dur="500"/>
                                        <p:tgtEl>
                                          <p:spTgt spid="530"/>
                                        </p:tgtEl>
                                      </p:cBhvr>
                                    </p:animEffect>
                                  </p:childTnLst>
                                </p:cTn>
                              </p:par>
                            </p:childTnLst>
                          </p:cTn>
                        </p:par>
                        <p:par>
                          <p:cTn id="28" fill="hold">
                            <p:stCondLst>
                              <p:cond delay="1500"/>
                            </p:stCondLst>
                            <p:childTnLst>
                              <p:par>
                                <p:cTn id="29" presetID="22" presetClass="entr" presetSubtype="8" fill="hold" grpId="8" nodeType="afterEffect">
                                  <p:stCondLst>
                                    <p:cond delay="0"/>
                                  </p:stCondLst>
                                  <p:iterate>
                                    <p:tmAbs val="0"/>
                                  </p:iterate>
                                  <p:childTnLst>
                                    <p:set>
                                      <p:cBhvr>
                                        <p:cTn id="30" fill="hold"/>
                                        <p:tgtEl>
                                          <p:spTgt spid="533"/>
                                        </p:tgtEl>
                                        <p:attrNameLst>
                                          <p:attrName>style.visibility</p:attrName>
                                        </p:attrNameLst>
                                      </p:cBhvr>
                                      <p:to>
                                        <p:strVal val="visible"/>
                                      </p:to>
                                    </p:set>
                                    <p:animEffect transition="in" filter="wipe(left)">
                                      <p:cBhvr>
                                        <p:cTn id="31" dur="500"/>
                                        <p:tgtEl>
                                          <p:spTgt spid="533"/>
                                        </p:tgtEl>
                                      </p:cBhvr>
                                    </p:animEffect>
                                  </p:childTnLst>
                                </p:cTn>
                              </p:par>
                            </p:childTnLst>
                          </p:cTn>
                        </p:par>
                        <p:par>
                          <p:cTn id="32" fill="hold">
                            <p:stCondLst>
                              <p:cond delay="2000"/>
                            </p:stCondLst>
                            <p:childTnLst>
                              <p:par>
                                <p:cTn id="33" presetID="22" presetClass="entr" presetSubtype="8" fill="hold" grpId="9" nodeType="afterEffect">
                                  <p:stCondLst>
                                    <p:cond delay="0"/>
                                  </p:stCondLst>
                                  <p:iterate>
                                    <p:tmAbs val="0"/>
                                  </p:iterate>
                                  <p:childTnLst>
                                    <p:set>
                                      <p:cBhvr>
                                        <p:cTn id="34" fill="hold"/>
                                        <p:tgtEl>
                                          <p:spTgt spid="536"/>
                                        </p:tgtEl>
                                        <p:attrNameLst>
                                          <p:attrName>style.visibility</p:attrName>
                                        </p:attrNameLst>
                                      </p:cBhvr>
                                      <p:to>
                                        <p:strVal val="visible"/>
                                      </p:to>
                                    </p:set>
                                    <p:animEffect transition="in" filter="wipe(left)">
                                      <p:cBhvr>
                                        <p:cTn id="35" dur="500"/>
                                        <p:tgtEl>
                                          <p:spTgt spid="536"/>
                                        </p:tgtEl>
                                      </p:cBhvr>
                                    </p:animEffect>
                                  </p:childTnLst>
                                </p:cTn>
                              </p:par>
                            </p:childTnLst>
                          </p:cTn>
                        </p:par>
                        <p:par>
                          <p:cTn id="36" fill="hold">
                            <p:stCondLst>
                              <p:cond delay="2500"/>
                            </p:stCondLst>
                            <p:childTnLst>
                              <p:par>
                                <p:cTn id="37" presetID="22" presetClass="entr" presetSubtype="8" fill="hold" grpId="10" nodeType="afterEffect">
                                  <p:stCondLst>
                                    <p:cond delay="0"/>
                                  </p:stCondLst>
                                  <p:iterate>
                                    <p:tmAbs val="0"/>
                                  </p:iterate>
                                  <p:childTnLst>
                                    <p:set>
                                      <p:cBhvr>
                                        <p:cTn id="38" fill="hold"/>
                                        <p:tgtEl>
                                          <p:spTgt spid="543"/>
                                        </p:tgtEl>
                                        <p:attrNameLst>
                                          <p:attrName>style.visibility</p:attrName>
                                        </p:attrNameLst>
                                      </p:cBhvr>
                                      <p:to>
                                        <p:strVal val="visible"/>
                                      </p:to>
                                    </p:set>
                                    <p:animEffect transition="in" filter="wipe(left)">
                                      <p:cBhvr>
                                        <p:cTn id="39" dur="1000"/>
                                        <p:tgtEl>
                                          <p:spTgt spid="543"/>
                                        </p:tgtEl>
                                      </p:cBhvr>
                                    </p:animEffect>
                                  </p:childTnLst>
                                </p:cTn>
                              </p:par>
                            </p:childTnLst>
                          </p:cTn>
                        </p:par>
                        <p:par>
                          <p:cTn id="40" fill="hold">
                            <p:stCondLst>
                              <p:cond delay="3500"/>
                            </p:stCondLst>
                            <p:childTnLst>
                              <p:par>
                                <p:cTn id="41" presetID="22" presetClass="entr" presetSubtype="8" fill="hold" grpId="11" nodeType="afterEffect">
                                  <p:stCondLst>
                                    <p:cond delay="0"/>
                                  </p:stCondLst>
                                  <p:iterate>
                                    <p:tmAbs val="0"/>
                                  </p:iterate>
                                  <p:childTnLst>
                                    <p:set>
                                      <p:cBhvr>
                                        <p:cTn id="42" fill="hold"/>
                                        <p:tgtEl>
                                          <p:spTgt spid="544"/>
                                        </p:tgtEl>
                                        <p:attrNameLst>
                                          <p:attrName>style.visibility</p:attrName>
                                        </p:attrNameLst>
                                      </p:cBhvr>
                                      <p:to>
                                        <p:strVal val="visible"/>
                                      </p:to>
                                    </p:set>
                                    <p:animEffect transition="in" filter="wipe(left)">
                                      <p:cBhvr>
                                        <p:cTn id="43" dur="500"/>
                                        <p:tgtEl>
                                          <p:spTgt spid="544"/>
                                        </p:tgtEl>
                                      </p:cBhvr>
                                    </p:animEffect>
                                  </p:childTnLst>
                                </p:cTn>
                              </p:par>
                            </p:childTnLst>
                          </p:cTn>
                        </p:par>
                        <p:par>
                          <p:cTn id="44" fill="hold">
                            <p:stCondLst>
                              <p:cond delay="4000"/>
                            </p:stCondLst>
                            <p:childTnLst>
                              <p:par>
                                <p:cTn id="45" presetID="22" presetClass="entr" presetSubtype="8" fill="hold" grpId="12" nodeType="afterEffect">
                                  <p:stCondLst>
                                    <p:cond delay="0"/>
                                  </p:stCondLst>
                                  <p:iterate>
                                    <p:tmAbs val="0"/>
                                  </p:iterate>
                                  <p:childTnLst>
                                    <p:set>
                                      <p:cBhvr>
                                        <p:cTn id="46" fill="hold"/>
                                        <p:tgtEl>
                                          <p:spTgt spid="563"/>
                                        </p:tgtEl>
                                        <p:attrNameLst>
                                          <p:attrName>style.visibility</p:attrName>
                                        </p:attrNameLst>
                                      </p:cBhvr>
                                      <p:to>
                                        <p:strVal val="visible"/>
                                      </p:to>
                                    </p:set>
                                    <p:animEffect transition="in" filter="wipe(left)">
                                      <p:cBhvr>
                                        <p:cTn id="47" dur="500"/>
                                        <p:tgtEl>
                                          <p:spTgt spid="563"/>
                                        </p:tgtEl>
                                      </p:cBhvr>
                                    </p:animEffect>
                                  </p:childTnLst>
                                </p:cTn>
                              </p:par>
                            </p:childTnLst>
                          </p:cTn>
                        </p:par>
                        <p:par>
                          <p:cTn id="48" fill="hold">
                            <p:stCondLst>
                              <p:cond delay="4500"/>
                            </p:stCondLst>
                            <p:childTnLst>
                              <p:par>
                                <p:cTn id="49" presetID="22" presetClass="entr" presetSubtype="8" fill="hold" grpId="13" nodeType="afterEffect">
                                  <p:stCondLst>
                                    <p:cond delay="0"/>
                                  </p:stCondLst>
                                  <p:iterate>
                                    <p:tmAbs val="0"/>
                                  </p:iterate>
                                  <p:childTnLst>
                                    <p:set>
                                      <p:cBhvr>
                                        <p:cTn id="50" fill="hold"/>
                                        <p:tgtEl>
                                          <p:spTgt spid="545"/>
                                        </p:tgtEl>
                                        <p:attrNameLst>
                                          <p:attrName>style.visibility</p:attrName>
                                        </p:attrNameLst>
                                      </p:cBhvr>
                                      <p:to>
                                        <p:strVal val="visible"/>
                                      </p:to>
                                    </p:set>
                                    <p:animEffect transition="in" filter="wipe(left)">
                                      <p:cBhvr>
                                        <p:cTn id="51" dur="500"/>
                                        <p:tgtEl>
                                          <p:spTgt spid="5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14" nodeType="clickEffect">
                                  <p:stCondLst>
                                    <p:cond delay="0"/>
                                  </p:stCondLst>
                                  <p:iterate>
                                    <p:tmAbs val="0"/>
                                  </p:iterate>
                                  <p:childTnLst>
                                    <p:set>
                                      <p:cBhvr>
                                        <p:cTn id="55" fill="hold"/>
                                        <p:tgtEl>
                                          <p:spTgt spid="539"/>
                                        </p:tgtEl>
                                        <p:attrNameLst>
                                          <p:attrName>style.visibility</p:attrName>
                                        </p:attrNameLst>
                                      </p:cBhvr>
                                      <p:to>
                                        <p:strVal val="visible"/>
                                      </p:to>
                                    </p:set>
                                    <p:animEffect transition="in" filter="wipe(down)">
                                      <p:cBhvr>
                                        <p:cTn id="56" dur="1000"/>
                                        <p:tgtEl>
                                          <p:spTgt spid="539"/>
                                        </p:tgtEl>
                                      </p:cBhvr>
                                    </p:animEffect>
                                  </p:childTnLst>
                                </p:cTn>
                              </p:par>
                            </p:childTnLst>
                          </p:cTn>
                        </p:par>
                        <p:par>
                          <p:cTn id="57" fill="hold">
                            <p:stCondLst>
                              <p:cond delay="1000"/>
                            </p:stCondLst>
                            <p:childTnLst>
                              <p:par>
                                <p:cTn id="58" presetID="22" presetClass="entr" presetSubtype="2" fill="hold" grpId="15" nodeType="afterEffect">
                                  <p:stCondLst>
                                    <p:cond delay="0"/>
                                  </p:stCondLst>
                                  <p:iterate>
                                    <p:tmAbs val="0"/>
                                  </p:iterate>
                                  <p:childTnLst>
                                    <p:set>
                                      <p:cBhvr>
                                        <p:cTn id="59" fill="hold"/>
                                        <p:tgtEl>
                                          <p:spTgt spid="548"/>
                                        </p:tgtEl>
                                        <p:attrNameLst>
                                          <p:attrName>style.visibility</p:attrName>
                                        </p:attrNameLst>
                                      </p:cBhvr>
                                      <p:to>
                                        <p:strVal val="visible"/>
                                      </p:to>
                                    </p:set>
                                    <p:animEffect transition="in" filter="wipe(right)">
                                      <p:cBhvr>
                                        <p:cTn id="60" dur="500"/>
                                        <p:tgtEl>
                                          <p:spTgt spid="548"/>
                                        </p:tgtEl>
                                      </p:cBhvr>
                                    </p:animEffect>
                                  </p:childTnLst>
                                </p:cTn>
                              </p:par>
                            </p:childTnLst>
                          </p:cTn>
                        </p:par>
                        <p:par>
                          <p:cTn id="61" fill="hold">
                            <p:stCondLst>
                              <p:cond delay="1500"/>
                            </p:stCondLst>
                            <p:childTnLst>
                              <p:par>
                                <p:cTn id="62" presetID="22" presetClass="entr" presetSubtype="2" fill="hold" grpId="16" nodeType="afterEffect">
                                  <p:stCondLst>
                                    <p:cond delay="0"/>
                                  </p:stCondLst>
                                  <p:iterate>
                                    <p:tmAbs val="0"/>
                                  </p:iterate>
                                  <p:childTnLst>
                                    <p:set>
                                      <p:cBhvr>
                                        <p:cTn id="63" fill="hold"/>
                                        <p:tgtEl>
                                          <p:spTgt spid="551"/>
                                        </p:tgtEl>
                                        <p:attrNameLst>
                                          <p:attrName>style.visibility</p:attrName>
                                        </p:attrNameLst>
                                      </p:cBhvr>
                                      <p:to>
                                        <p:strVal val="visible"/>
                                      </p:to>
                                    </p:set>
                                    <p:animEffect transition="in" filter="wipe(right)">
                                      <p:cBhvr>
                                        <p:cTn id="64"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6" animBg="1" advAuto="0"/>
      <p:bldP spid="530" grpId="7" animBg="1" advAuto="0"/>
      <p:bldP spid="533" grpId="8" animBg="1" advAuto="0"/>
      <p:bldP spid="536" grpId="9" animBg="1" advAuto="0"/>
      <p:bldP spid="539" grpId="14" animBg="1" advAuto="0"/>
      <p:bldP spid="543" grpId="10" animBg="1" advAuto="0"/>
      <p:bldP spid="544" grpId="11" animBg="1" advAuto="0"/>
      <p:bldP spid="545" grpId="13" animBg="1" advAuto="0"/>
      <p:bldP spid="548" grpId="15" animBg="1" advAuto="0"/>
      <p:bldP spid="551" grpId="16" animBg="1" advAuto="0"/>
      <p:bldP spid="563" grpId="1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角丸四角形"/>
          <p:cNvSpPr/>
          <p:nvPr/>
        </p:nvSpPr>
        <p:spPr>
          <a:xfrm>
            <a:off x="12390508" y="4770007"/>
            <a:ext cx="5035758" cy="6232043"/>
          </a:xfrm>
          <a:prstGeom prst="roundRect">
            <a:avLst>
              <a:gd name="adj" fmla="val 1394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585" name="グループ"/>
          <p:cNvGrpSpPr/>
          <p:nvPr/>
        </p:nvGrpSpPr>
        <p:grpSpPr>
          <a:xfrm>
            <a:off x="9514790" y="4238757"/>
            <a:ext cx="3429600" cy="6090086"/>
            <a:chOff x="0" y="0"/>
            <a:chExt cx="3429598" cy="6090084"/>
          </a:xfrm>
        </p:grpSpPr>
        <p:sp>
          <p:nvSpPr>
            <p:cNvPr id="573" name="線"/>
            <p:cNvSpPr/>
            <p:nvPr/>
          </p:nvSpPr>
          <p:spPr>
            <a:xfrm>
              <a:off x="1347" y="2615"/>
              <a:ext cx="3319599" cy="189463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4" name="線"/>
            <p:cNvSpPr/>
            <p:nvPr/>
          </p:nvSpPr>
          <p:spPr>
            <a:xfrm>
              <a:off x="32638" y="1174095"/>
              <a:ext cx="3283263" cy="727508"/>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5" name="線"/>
            <p:cNvSpPr/>
            <p:nvPr/>
          </p:nvSpPr>
          <p:spPr>
            <a:xfrm flipV="1">
              <a:off x="19062" y="1897404"/>
              <a:ext cx="3324333" cy="46398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6" name="線"/>
            <p:cNvSpPr/>
            <p:nvPr/>
          </p:nvSpPr>
          <p:spPr>
            <a:xfrm flipV="1">
              <a:off x="33866" y="1903181"/>
              <a:ext cx="3295017" cy="164296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7" name="線"/>
            <p:cNvSpPr/>
            <p:nvPr/>
          </p:nvSpPr>
          <p:spPr>
            <a:xfrm flipV="1">
              <a:off x="0" y="1902210"/>
              <a:ext cx="3321825" cy="282037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8" name="線"/>
            <p:cNvSpPr/>
            <p:nvPr/>
          </p:nvSpPr>
          <p:spPr>
            <a:xfrm flipV="1">
              <a:off x="48694" y="1908915"/>
              <a:ext cx="3278714" cy="415712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79" name="線"/>
            <p:cNvSpPr/>
            <p:nvPr/>
          </p:nvSpPr>
          <p:spPr>
            <a:xfrm>
              <a:off x="8729" y="-1"/>
              <a:ext cx="3417742" cy="3732249"/>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80" name="線"/>
            <p:cNvSpPr/>
            <p:nvPr/>
          </p:nvSpPr>
          <p:spPr>
            <a:xfrm>
              <a:off x="32227" y="1173232"/>
              <a:ext cx="3386223" cy="2565174"/>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81" name="線"/>
            <p:cNvSpPr/>
            <p:nvPr/>
          </p:nvSpPr>
          <p:spPr>
            <a:xfrm>
              <a:off x="33935" y="2368342"/>
              <a:ext cx="3393387" cy="1383900"/>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82" name="線"/>
            <p:cNvSpPr/>
            <p:nvPr/>
          </p:nvSpPr>
          <p:spPr>
            <a:xfrm>
              <a:off x="44261" y="3556126"/>
              <a:ext cx="3342670" cy="182291"/>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83" name="線"/>
            <p:cNvSpPr/>
            <p:nvPr/>
          </p:nvSpPr>
          <p:spPr>
            <a:xfrm flipV="1">
              <a:off x="10870" y="3730659"/>
              <a:ext cx="3380710" cy="998126"/>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584" name="線"/>
            <p:cNvSpPr/>
            <p:nvPr/>
          </p:nvSpPr>
          <p:spPr>
            <a:xfrm flipV="1">
              <a:off x="45655" y="3730478"/>
              <a:ext cx="3383944" cy="2359607"/>
            </a:xfrm>
            <a:prstGeom prst="line">
              <a:avLst/>
            </a:pr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p:grpSp>
        <p:nvGrpSpPr>
          <p:cNvPr id="598" name="グループ"/>
          <p:cNvGrpSpPr/>
          <p:nvPr/>
        </p:nvGrpSpPr>
        <p:grpSpPr>
          <a:xfrm>
            <a:off x="9514790" y="4238757"/>
            <a:ext cx="3429600" cy="6090086"/>
            <a:chOff x="0" y="0"/>
            <a:chExt cx="3429598" cy="6090085"/>
          </a:xfrm>
        </p:grpSpPr>
        <p:sp>
          <p:nvSpPr>
            <p:cNvPr id="586" name="線"/>
            <p:cNvSpPr/>
            <p:nvPr/>
          </p:nvSpPr>
          <p:spPr>
            <a:xfrm>
              <a:off x="1347" y="2615"/>
              <a:ext cx="3319599" cy="189464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87" name="線"/>
            <p:cNvSpPr/>
            <p:nvPr/>
          </p:nvSpPr>
          <p:spPr>
            <a:xfrm>
              <a:off x="32638" y="1174095"/>
              <a:ext cx="3283263" cy="727508"/>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88" name="線"/>
            <p:cNvSpPr/>
            <p:nvPr/>
          </p:nvSpPr>
          <p:spPr>
            <a:xfrm flipV="1">
              <a:off x="19062" y="1897404"/>
              <a:ext cx="3324333" cy="46398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89" name="線"/>
            <p:cNvSpPr/>
            <p:nvPr/>
          </p:nvSpPr>
          <p:spPr>
            <a:xfrm flipV="1">
              <a:off x="33866" y="1903181"/>
              <a:ext cx="3295017" cy="164296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0" name="線"/>
            <p:cNvSpPr/>
            <p:nvPr/>
          </p:nvSpPr>
          <p:spPr>
            <a:xfrm flipV="1">
              <a:off x="0" y="1902211"/>
              <a:ext cx="3321825" cy="282037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1" name="線"/>
            <p:cNvSpPr/>
            <p:nvPr/>
          </p:nvSpPr>
          <p:spPr>
            <a:xfrm flipV="1">
              <a:off x="48694" y="1908916"/>
              <a:ext cx="3278714" cy="415712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2" name="線"/>
            <p:cNvSpPr/>
            <p:nvPr/>
          </p:nvSpPr>
          <p:spPr>
            <a:xfrm>
              <a:off x="8729" y="-1"/>
              <a:ext cx="3417742" cy="373224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3" name="線"/>
            <p:cNvSpPr/>
            <p:nvPr/>
          </p:nvSpPr>
          <p:spPr>
            <a:xfrm>
              <a:off x="32227" y="1173232"/>
              <a:ext cx="3386223" cy="2565174"/>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4" name="線"/>
            <p:cNvSpPr/>
            <p:nvPr/>
          </p:nvSpPr>
          <p:spPr>
            <a:xfrm>
              <a:off x="33935" y="2368342"/>
              <a:ext cx="3393387" cy="1383900"/>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5" name="線"/>
            <p:cNvSpPr/>
            <p:nvPr/>
          </p:nvSpPr>
          <p:spPr>
            <a:xfrm>
              <a:off x="44261" y="3556126"/>
              <a:ext cx="3342670" cy="182291"/>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6" name="線"/>
            <p:cNvSpPr/>
            <p:nvPr/>
          </p:nvSpPr>
          <p:spPr>
            <a:xfrm flipV="1">
              <a:off x="10870" y="3730659"/>
              <a:ext cx="3380710" cy="99812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597" name="線"/>
            <p:cNvSpPr/>
            <p:nvPr/>
          </p:nvSpPr>
          <p:spPr>
            <a:xfrm flipV="1">
              <a:off x="45655" y="3730479"/>
              <a:ext cx="3383944" cy="2359607"/>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sp>
        <p:nvSpPr>
          <p:cNvPr id="599" name="線"/>
          <p:cNvSpPr/>
          <p:nvPr/>
        </p:nvSpPr>
        <p:spPr>
          <a:xfrm rot="4542458">
            <a:off x="11337723" y="4219456"/>
            <a:ext cx="5091786" cy="1189910"/>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ln w="25400">
            <a:solidFill>
              <a:srgbClr val="000000"/>
            </a:solidFill>
            <a:miter lim="400000"/>
          </a:ln>
        </p:spPr>
        <p:txBody>
          <a:bodyPr lIns="50800" tIns="50800" rIns="50800" bIns="50800" anchor="ctr"/>
          <a:lstStyle/>
          <a:p>
            <a:endParaRPr/>
          </a:p>
        </p:txBody>
      </p:sp>
      <p:sp>
        <p:nvSpPr>
          <p:cNvPr id="600" name="線"/>
          <p:cNvSpPr/>
          <p:nvPr/>
        </p:nvSpPr>
        <p:spPr>
          <a:xfrm rot="4719816">
            <a:off x="11825037" y="4955583"/>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ln w="25400">
            <a:solidFill>
              <a:srgbClr val="000000"/>
            </a:solidFill>
            <a:miter lim="400000"/>
          </a:ln>
        </p:spPr>
        <p:txBody>
          <a:bodyPr lIns="50800" tIns="50800" rIns="50800" bIns="50800" anchor="ctr"/>
          <a:lstStyle/>
          <a:p>
            <a:endParaRPr/>
          </a:p>
        </p:txBody>
      </p:sp>
      <p:sp>
        <p:nvSpPr>
          <p:cNvPr id="601" name="線"/>
          <p:cNvSpPr/>
          <p:nvPr/>
        </p:nvSpPr>
        <p:spPr>
          <a:xfrm rot="4836643">
            <a:off x="10597145" y="3647312"/>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ln w="25400">
            <a:solidFill>
              <a:srgbClr val="000000"/>
            </a:solidFill>
            <a:miter lim="400000"/>
          </a:ln>
        </p:spPr>
        <p:txBody>
          <a:bodyPr lIns="50800" tIns="50800" rIns="50800" bIns="50800" anchor="ctr"/>
          <a:lstStyle/>
          <a:p>
            <a:endParaRPr/>
          </a:p>
        </p:txBody>
      </p:sp>
      <p:sp>
        <p:nvSpPr>
          <p:cNvPr id="602" name="私…"/>
          <p:cNvSpPr txBox="1"/>
          <p:nvPr/>
        </p:nvSpPr>
        <p:spPr>
          <a:xfrm>
            <a:off x="189343" y="5269637"/>
            <a:ext cx="1181101" cy="223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200"/>
            </a:pPr>
            <a:r>
              <a:t>私</a:t>
            </a:r>
          </a:p>
          <a:p>
            <a:pPr>
              <a:defRPr sz="4200"/>
            </a:pPr>
            <a:r>
              <a:t>は</a:t>
            </a:r>
          </a:p>
          <a:p>
            <a:pPr>
              <a:defRPr sz="4200"/>
            </a:pPr>
            <a:r>
              <a:t>須藤</a:t>
            </a:r>
          </a:p>
        </p:txBody>
      </p:sp>
      <p:sp>
        <p:nvSpPr>
          <p:cNvPr id="603" name="楕円"/>
          <p:cNvSpPr/>
          <p:nvPr/>
        </p:nvSpPr>
        <p:spPr>
          <a:xfrm>
            <a:off x="7541487" y="5036946"/>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4" name="楕円"/>
          <p:cNvSpPr/>
          <p:nvPr/>
        </p:nvSpPr>
        <p:spPr>
          <a:xfrm>
            <a:off x="7501690" y="3850252"/>
            <a:ext cx="200300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5" name="楕円"/>
          <p:cNvSpPr/>
          <p:nvPr/>
        </p:nvSpPr>
        <p:spPr>
          <a:xfrm>
            <a:off x="7541903" y="7410334"/>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6" name="楕円"/>
          <p:cNvSpPr/>
          <p:nvPr/>
        </p:nvSpPr>
        <p:spPr>
          <a:xfrm>
            <a:off x="7542037" y="6223640"/>
            <a:ext cx="2002172"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7" name="楕円"/>
          <p:cNvSpPr/>
          <p:nvPr/>
        </p:nvSpPr>
        <p:spPr>
          <a:xfrm>
            <a:off x="7572963" y="8597027"/>
            <a:ext cx="1940053"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8" name="楕円"/>
          <p:cNvSpPr/>
          <p:nvPr/>
        </p:nvSpPr>
        <p:spPr>
          <a:xfrm>
            <a:off x="7554398" y="9940724"/>
            <a:ext cx="2003004"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9" name="楕円"/>
          <p:cNvSpPr/>
          <p:nvPr/>
        </p:nvSpPr>
        <p:spPr>
          <a:xfrm>
            <a:off x="13856633" y="2850506"/>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0" name="楕円"/>
          <p:cNvSpPr/>
          <p:nvPr/>
        </p:nvSpPr>
        <p:spPr>
          <a:xfrm>
            <a:off x="12945456" y="7343248"/>
            <a:ext cx="4030639"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1" name="線"/>
          <p:cNvSpPr/>
          <p:nvPr/>
        </p:nvSpPr>
        <p:spPr>
          <a:xfrm rot="3641895">
            <a:off x="12931383" y="3959809"/>
            <a:ext cx="2160341"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ln w="25400">
            <a:solidFill>
              <a:srgbClr val="000000"/>
            </a:solidFill>
            <a:miter lim="400000"/>
          </a:ln>
        </p:spPr>
        <p:txBody>
          <a:bodyPr lIns="50800" tIns="50800" rIns="50800" bIns="50800" anchor="ctr"/>
          <a:lstStyle/>
          <a:p>
            <a:endParaRPr/>
          </a:p>
        </p:txBody>
      </p:sp>
      <p:sp>
        <p:nvSpPr>
          <p:cNvPr id="612" name="tanh"/>
          <p:cNvSpPr txBox="1"/>
          <p:nvPr/>
        </p:nvSpPr>
        <p:spPr>
          <a:xfrm>
            <a:off x="14398517" y="4947392"/>
            <a:ext cx="10340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tanh</a:t>
            </a:r>
          </a:p>
        </p:txBody>
      </p:sp>
      <p:sp>
        <p:nvSpPr>
          <p:cNvPr id="613" name="楕円"/>
          <p:cNvSpPr/>
          <p:nvPr/>
        </p:nvSpPr>
        <p:spPr>
          <a:xfrm>
            <a:off x="13856633" y="771210"/>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4" name="楕円"/>
          <p:cNvSpPr/>
          <p:nvPr/>
        </p:nvSpPr>
        <p:spPr>
          <a:xfrm>
            <a:off x="13856633" y="1815952"/>
            <a:ext cx="1681735" cy="7747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5" name="線"/>
          <p:cNvSpPr/>
          <p:nvPr/>
        </p:nvSpPr>
        <p:spPr>
          <a:xfrm flipV="1">
            <a:off x="14852632" y="7349104"/>
            <a:ext cx="1" cy="1270170"/>
          </a:xfrm>
          <a:prstGeom prst="line">
            <a:avLst/>
          </a:prstGeom>
          <a:ln w="25400">
            <a:solidFill>
              <a:srgbClr val="000000"/>
            </a:solidFill>
            <a:miter lim="400000"/>
          </a:ln>
        </p:spPr>
        <p:txBody>
          <a:bodyPr lIns="50800" tIns="50800" rIns="50800" bIns="50800" anchor="ctr"/>
          <a:lstStyle/>
          <a:p>
            <a:endParaRPr/>
          </a:p>
        </p:txBody>
      </p:sp>
      <p:sp>
        <p:nvSpPr>
          <p:cNvPr id="616" name="線"/>
          <p:cNvSpPr/>
          <p:nvPr/>
        </p:nvSpPr>
        <p:spPr>
          <a:xfrm rot="4232591">
            <a:off x="12361064" y="3424920"/>
            <a:ext cx="3244262"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ln w="25400">
            <a:solidFill>
              <a:srgbClr val="000000"/>
            </a:solidFill>
            <a:miter lim="400000"/>
          </a:ln>
        </p:spPr>
        <p:txBody>
          <a:bodyPr lIns="50800" tIns="50800" rIns="50800" bIns="50800" anchor="ctr"/>
          <a:lstStyle/>
          <a:p>
            <a:endParaRPr/>
          </a:p>
        </p:txBody>
      </p:sp>
      <p:sp>
        <p:nvSpPr>
          <p:cNvPr id="617" name="線"/>
          <p:cNvSpPr/>
          <p:nvPr/>
        </p:nvSpPr>
        <p:spPr>
          <a:xfrm rot="4465146">
            <a:off x="11769278" y="2825598"/>
            <a:ext cx="4301410" cy="1065325"/>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ln w="25400">
            <a:solidFill>
              <a:srgbClr val="000000"/>
            </a:solidFill>
            <a:miter lim="400000"/>
          </a:ln>
        </p:spPr>
        <p:txBody>
          <a:bodyPr lIns="50800" tIns="50800" rIns="50800" bIns="50800" anchor="ctr"/>
          <a:lstStyle/>
          <a:p>
            <a:endParaRPr/>
          </a:p>
        </p:txBody>
      </p:sp>
      <p:sp>
        <p:nvSpPr>
          <p:cNvPr id="618" name="線"/>
          <p:cNvSpPr/>
          <p:nvPr/>
        </p:nvSpPr>
        <p:spPr>
          <a:xfrm>
            <a:off x="16871507" y="6115907"/>
            <a:ext cx="2586736" cy="933587"/>
          </a:xfrm>
          <a:prstGeom prst="line">
            <a:avLst/>
          </a:prstGeom>
          <a:ln w="25400">
            <a:solidFill>
              <a:srgbClr val="000000"/>
            </a:solidFill>
            <a:miter lim="400000"/>
          </a:ln>
        </p:spPr>
        <p:txBody>
          <a:bodyPr lIns="50800" tIns="50800" rIns="50800" bIns="50800" anchor="ctr"/>
          <a:lstStyle/>
          <a:p>
            <a:endParaRPr/>
          </a:p>
        </p:txBody>
      </p:sp>
      <p:sp>
        <p:nvSpPr>
          <p:cNvPr id="619" name="線"/>
          <p:cNvSpPr/>
          <p:nvPr/>
        </p:nvSpPr>
        <p:spPr>
          <a:xfrm flipV="1">
            <a:off x="16971402" y="7048760"/>
            <a:ext cx="2496919" cy="939939"/>
          </a:xfrm>
          <a:prstGeom prst="line">
            <a:avLst/>
          </a:prstGeom>
          <a:ln w="25400">
            <a:solidFill>
              <a:srgbClr val="000000"/>
            </a:solidFill>
            <a:miter lim="400000"/>
          </a:ln>
        </p:spPr>
        <p:txBody>
          <a:bodyPr lIns="50800" tIns="50800" rIns="50800" bIns="50800" anchor="ctr"/>
          <a:lstStyle/>
          <a:p>
            <a:endParaRPr/>
          </a:p>
        </p:txBody>
      </p:sp>
      <p:sp>
        <p:nvSpPr>
          <p:cNvPr id="620" name="線"/>
          <p:cNvSpPr/>
          <p:nvPr/>
        </p:nvSpPr>
        <p:spPr>
          <a:xfrm flipV="1">
            <a:off x="16965505" y="7068297"/>
            <a:ext cx="2485244" cy="2896120"/>
          </a:xfrm>
          <a:prstGeom prst="line">
            <a:avLst/>
          </a:prstGeom>
          <a:ln w="25400">
            <a:solidFill>
              <a:srgbClr val="000000"/>
            </a:solidFill>
            <a:miter lim="400000"/>
          </a:ln>
        </p:spPr>
        <p:txBody>
          <a:bodyPr lIns="50800" tIns="50800" rIns="50800" bIns="50800" anchor="ctr"/>
          <a:lstStyle/>
          <a:p>
            <a:endParaRPr/>
          </a:p>
        </p:txBody>
      </p:sp>
      <p:sp>
        <p:nvSpPr>
          <p:cNvPr id="621" name="線"/>
          <p:cNvSpPr/>
          <p:nvPr/>
        </p:nvSpPr>
        <p:spPr>
          <a:xfrm flipV="1">
            <a:off x="21169880" y="6424913"/>
            <a:ext cx="1" cy="1228486"/>
          </a:xfrm>
          <a:prstGeom prst="line">
            <a:avLst/>
          </a:prstGeom>
          <a:ln w="25400">
            <a:solidFill>
              <a:srgbClr val="000000"/>
            </a:solidFill>
            <a:miter lim="400000"/>
          </a:ln>
        </p:spPr>
        <p:txBody>
          <a:bodyPr lIns="50800" tIns="50800" rIns="50800" bIns="50800" anchor="ctr"/>
          <a:lstStyle/>
          <a:p>
            <a:endParaRPr/>
          </a:p>
        </p:txBody>
      </p:sp>
      <p:sp>
        <p:nvSpPr>
          <p:cNvPr id="622" name="sigmoid"/>
          <p:cNvSpPr txBox="1"/>
          <p:nvPr/>
        </p:nvSpPr>
        <p:spPr>
          <a:xfrm>
            <a:off x="19615301" y="5889905"/>
            <a:ext cx="17198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sigmoid</a:t>
            </a:r>
          </a:p>
        </p:txBody>
      </p:sp>
      <mc:AlternateContent xmlns:mc="http://schemas.openxmlformats.org/markup-compatibility/2006">
        <mc:Choice xmlns:a14="http://schemas.microsoft.com/office/drawing/2010/main" Requires="a14">
          <p:sp>
            <p:nvSpPr>
              <p:cNvPr id="623" name="方程式"/>
              <p:cNvSpPr txBox="1"/>
              <p:nvPr/>
            </p:nvSpPr>
            <p:spPr>
              <a:xfrm>
                <a:off x="8282625" y="4031374"/>
                <a:ext cx="427145"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1</m:t>
                          </m:r>
                        </m:sub>
                      </m:sSub>
                    </m:oMath>
                  </m:oMathPara>
                </a14:m>
                <a:endParaRPr sz="4700"/>
              </a:p>
            </p:txBody>
          </p:sp>
        </mc:Choice>
        <mc:Fallback>
          <p:sp>
            <p:nvSpPr>
              <p:cNvPr id="623" name="方程式"/>
              <p:cNvSpPr txBox="1">
                <a:spLocks noRot="1" noChangeAspect="1" noMove="1" noResize="1" noEditPoints="1" noAdjustHandles="1" noChangeArrowheads="1" noChangeShapeType="1" noTextEdit="1"/>
              </p:cNvSpPr>
              <p:nvPr/>
            </p:nvSpPr>
            <p:spPr>
              <a:xfrm>
                <a:off x="8282625" y="4031374"/>
                <a:ext cx="427145" cy="412458"/>
              </a:xfrm>
              <a:prstGeom prst="rect">
                <a:avLst/>
              </a:prstGeom>
              <a:blipFill>
                <a:blip r:embed="rId2"/>
                <a:stretch>
                  <a:fillRect l="-35294" r="-61765" b="-10000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4" name="方程式"/>
              <p:cNvSpPr txBox="1"/>
              <p:nvPr/>
            </p:nvSpPr>
            <p:spPr>
              <a:xfrm>
                <a:off x="8312131" y="5258191"/>
                <a:ext cx="465294" cy="412458"/>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2</m:t>
                          </m:r>
                        </m:sub>
                      </m:sSub>
                    </m:oMath>
                  </m:oMathPara>
                </a14:m>
                <a:endParaRPr sz="4700"/>
              </a:p>
            </p:txBody>
          </p:sp>
        </mc:Choice>
        <mc:Fallback>
          <p:sp>
            <p:nvSpPr>
              <p:cNvPr id="624" name="方程式"/>
              <p:cNvSpPr txBox="1">
                <a:spLocks noRot="1" noChangeAspect="1" noMove="1" noResize="1" noEditPoints="1" noAdjustHandles="1" noChangeArrowheads="1" noChangeShapeType="1" noTextEdit="1"/>
              </p:cNvSpPr>
              <p:nvPr/>
            </p:nvSpPr>
            <p:spPr>
              <a:xfrm>
                <a:off x="8312131" y="5258191"/>
                <a:ext cx="465294" cy="412458"/>
              </a:xfrm>
              <a:prstGeom prst="rect">
                <a:avLst/>
              </a:prstGeom>
              <a:blipFill>
                <a:blip r:embed="rId3"/>
                <a:stretch>
                  <a:fillRect l="-28947" r="-47368" b="-10000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5" name="方程式"/>
              <p:cNvSpPr txBox="1"/>
              <p:nvPr/>
            </p:nvSpPr>
            <p:spPr>
              <a:xfrm>
                <a:off x="8310370" y="6459475"/>
                <a:ext cx="442826"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3</m:t>
                          </m:r>
                        </m:sub>
                      </m:sSub>
                    </m:oMath>
                  </m:oMathPara>
                </a14:m>
                <a:endParaRPr sz="4700"/>
              </a:p>
            </p:txBody>
          </p:sp>
        </mc:Choice>
        <mc:Fallback>
          <p:sp>
            <p:nvSpPr>
              <p:cNvPr id="625" name="方程式"/>
              <p:cNvSpPr txBox="1">
                <a:spLocks noRot="1" noChangeAspect="1" noMove="1" noResize="1" noEditPoints="1" noAdjustHandles="1" noChangeArrowheads="1" noChangeShapeType="1" noTextEdit="1"/>
              </p:cNvSpPr>
              <p:nvPr/>
            </p:nvSpPr>
            <p:spPr>
              <a:xfrm>
                <a:off x="8310370" y="6459475"/>
                <a:ext cx="442826" cy="418392"/>
              </a:xfrm>
              <a:prstGeom prst="rect">
                <a:avLst/>
              </a:prstGeom>
              <a:blipFill>
                <a:blip r:embed="rId4"/>
                <a:stretch>
                  <a:fillRect l="-30556" r="-55556" b="-10000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6" name="方程式"/>
              <p:cNvSpPr txBox="1"/>
              <p:nvPr/>
            </p:nvSpPr>
            <p:spPr>
              <a:xfrm>
                <a:off x="8338910" y="7628690"/>
                <a:ext cx="460625" cy="412459"/>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4</m:t>
                          </m:r>
                        </m:sub>
                      </m:sSub>
                    </m:oMath>
                  </m:oMathPara>
                </a14:m>
                <a:endParaRPr sz="4700"/>
              </a:p>
            </p:txBody>
          </p:sp>
        </mc:Choice>
        <mc:Fallback>
          <p:sp>
            <p:nvSpPr>
              <p:cNvPr id="626" name="方程式"/>
              <p:cNvSpPr txBox="1">
                <a:spLocks noRot="1" noChangeAspect="1" noMove="1" noResize="1" noEditPoints="1" noAdjustHandles="1" noChangeArrowheads="1" noChangeShapeType="1" noTextEdit="1"/>
              </p:cNvSpPr>
              <p:nvPr/>
            </p:nvSpPr>
            <p:spPr>
              <a:xfrm>
                <a:off x="8338910" y="7628690"/>
                <a:ext cx="460625" cy="412459"/>
              </a:xfrm>
              <a:prstGeom prst="rect">
                <a:avLst/>
              </a:prstGeom>
              <a:blipFill>
                <a:blip r:embed="rId5"/>
                <a:stretch>
                  <a:fillRect l="-29730" r="-51351" b="-9705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7" name="方程式"/>
              <p:cNvSpPr txBox="1"/>
              <p:nvPr/>
            </p:nvSpPr>
            <p:spPr>
              <a:xfrm>
                <a:off x="8338870" y="8791003"/>
                <a:ext cx="445792" cy="41839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
                        <m:sSubPr>
                          <m:ctrlPr>
                            <a:rPr sz="4700">
                              <a:solidFill>
                                <a:srgbClr val="000000"/>
                              </a:solidFill>
                              <a:latin typeface="Cambria Math" panose="02040503050406030204" pitchFamily="18" charset="0"/>
                            </a:rPr>
                          </m:ctrlPr>
                        </m:sSubPr>
                        <m:e>
                          <m:r>
                            <a:rPr sz="4700" i="1">
                              <a:solidFill>
                                <a:srgbClr val="000000"/>
                              </a:solidFill>
                              <a:latin typeface="Cambria Math" panose="02040503050406030204" pitchFamily="18" charset="0"/>
                            </a:rPr>
                            <m:t>𝑥</m:t>
                          </m:r>
                        </m:e>
                        <m:sub>
                          <m:r>
                            <a:rPr sz="4700" i="1">
                              <a:solidFill>
                                <a:srgbClr val="000000"/>
                              </a:solidFill>
                              <a:latin typeface="Cambria Math" panose="02040503050406030204" pitchFamily="18" charset="0"/>
                            </a:rPr>
                            <m:t>5</m:t>
                          </m:r>
                        </m:sub>
                      </m:sSub>
                    </m:oMath>
                  </m:oMathPara>
                </a14:m>
                <a:endParaRPr sz="4700"/>
              </a:p>
            </p:txBody>
          </p:sp>
        </mc:Choice>
        <mc:Fallback>
          <p:sp>
            <p:nvSpPr>
              <p:cNvPr id="627" name="方程式"/>
              <p:cNvSpPr txBox="1">
                <a:spLocks noRot="1" noChangeAspect="1" noMove="1" noResize="1" noEditPoints="1" noAdjustHandles="1" noChangeArrowheads="1" noChangeShapeType="1" noTextEdit="1"/>
              </p:cNvSpPr>
              <p:nvPr/>
            </p:nvSpPr>
            <p:spPr>
              <a:xfrm>
                <a:off x="8338870" y="8791003"/>
                <a:ext cx="445792" cy="418392"/>
              </a:xfrm>
              <a:prstGeom prst="rect">
                <a:avLst/>
              </a:prstGeom>
              <a:blipFill>
                <a:blip r:embed="rId6"/>
                <a:stretch>
                  <a:fillRect l="-30556" r="-58333" b="-10000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8" name="方程式"/>
              <p:cNvSpPr txBox="1"/>
              <p:nvPr/>
            </p:nvSpPr>
            <p:spPr>
              <a:xfrm>
                <a:off x="8493943" y="10126322"/>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628" name="方程式"/>
              <p:cNvSpPr txBox="1">
                <a:spLocks noRot="1" noChangeAspect="1" noMove="1" noResize="1" noEditPoints="1" noAdjustHandles="1" noChangeArrowheads="1" noChangeShapeType="1" noTextEdit="1"/>
              </p:cNvSpPr>
              <p:nvPr/>
            </p:nvSpPr>
            <p:spPr>
              <a:xfrm>
                <a:off x="8493943" y="10126322"/>
                <a:ext cx="168924" cy="403505"/>
              </a:xfrm>
              <a:prstGeom prst="rect">
                <a:avLst/>
              </a:prstGeom>
              <a:blipFill>
                <a:blip r:embed="rId7"/>
                <a:stretch>
                  <a:fillRect l="-106667" r="-186667" b="-93750"/>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9" name="方程式"/>
              <p:cNvSpPr txBox="1"/>
              <p:nvPr/>
            </p:nvSpPr>
            <p:spPr>
              <a:xfrm>
                <a:off x="13710994" y="7657883"/>
                <a:ext cx="508059" cy="640732"/>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2</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629" name="方程式"/>
              <p:cNvSpPr txBox="1">
                <a:spLocks noRot="1" noChangeAspect="1" noMove="1" noResize="1" noEditPoints="1" noAdjustHandles="1" noChangeArrowheads="1" noChangeShapeType="1" noTextEdit="1"/>
              </p:cNvSpPr>
              <p:nvPr/>
            </p:nvSpPr>
            <p:spPr>
              <a:xfrm>
                <a:off x="13710994" y="7657883"/>
                <a:ext cx="508059" cy="640732"/>
              </a:xfrm>
              <a:prstGeom prst="rect">
                <a:avLst/>
              </a:prstGeom>
              <a:blipFill>
                <a:blip r:embed="rId8"/>
                <a:stretch>
                  <a:fillRect l="-39024" r="-41463" b="-36538"/>
                </a:stretch>
              </a:blipFill>
              <a:ln w="12700">
                <a:miter lim="400000"/>
              </a:ln>
            </p:spPr>
            <p:txBody>
              <a:bodyPr/>
              <a:lstStyle/>
              <a:p>
                <a:r>
                  <a:rPr lang="ja-JP" altLang="en-US">
                    <a:noFill/>
                  </a:rPr>
                  <a:t> </a:t>
                </a:r>
              </a:p>
            </p:txBody>
          </p:sp>
        </mc:Fallback>
      </mc:AlternateContent>
      <p:sp>
        <p:nvSpPr>
          <p:cNvPr id="630" name="楕円"/>
          <p:cNvSpPr/>
          <p:nvPr/>
        </p:nvSpPr>
        <p:spPr>
          <a:xfrm>
            <a:off x="12944433" y="9338310"/>
            <a:ext cx="4030638" cy="1270001"/>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31" name="方程式"/>
              <p:cNvSpPr txBox="1"/>
              <p:nvPr/>
            </p:nvSpPr>
            <p:spPr>
              <a:xfrm>
                <a:off x="14768171" y="9771558"/>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631" name="方程式"/>
              <p:cNvSpPr txBox="1">
                <a:spLocks noRot="1" noChangeAspect="1" noMove="1" noResize="1" noEditPoints="1" noAdjustHandles="1" noChangeArrowheads="1" noChangeShapeType="1" noTextEdit="1"/>
              </p:cNvSpPr>
              <p:nvPr/>
            </p:nvSpPr>
            <p:spPr>
              <a:xfrm>
                <a:off x="14768171" y="9771558"/>
                <a:ext cx="168924" cy="403505"/>
              </a:xfrm>
              <a:prstGeom prst="rect">
                <a:avLst/>
              </a:prstGeom>
              <a:blipFill>
                <a:blip r:embed="rId9"/>
                <a:stretch>
                  <a:fillRect l="-130769" r="-230769" b="-87879"/>
                </a:stretch>
              </a:blipFill>
              <a:ln w="12700">
                <a:miter lim="400000"/>
              </a:ln>
            </p:spPr>
            <p:txBody>
              <a:bodyPr/>
              <a:lstStyle/>
              <a:p>
                <a:r>
                  <a:rPr lang="ja-JP" altLang="en-US">
                    <a:noFill/>
                  </a:rPr>
                  <a:t> </a:t>
                </a:r>
              </a:p>
            </p:txBody>
          </p:sp>
        </mc:Fallback>
      </mc:AlternateContent>
      <p:sp>
        <p:nvSpPr>
          <p:cNvPr id="632" name="楕円"/>
          <p:cNvSpPr/>
          <p:nvPr/>
        </p:nvSpPr>
        <p:spPr>
          <a:xfrm>
            <a:off x="19474132" y="6424900"/>
            <a:ext cx="3391499" cy="1246006"/>
          </a:xfrm>
          <a:prstGeom prst="ellipse">
            <a:avLst/>
          </a:prstGeom>
          <a:ln w="381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3" name="tanh"/>
          <p:cNvSpPr txBox="1"/>
          <p:nvPr/>
        </p:nvSpPr>
        <p:spPr>
          <a:xfrm>
            <a:off x="14335615" y="6819784"/>
            <a:ext cx="103403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tanh</a:t>
            </a:r>
          </a:p>
        </p:txBody>
      </p:sp>
      <p:sp>
        <p:nvSpPr>
          <p:cNvPr id="634" name="角丸四角形"/>
          <p:cNvSpPr/>
          <p:nvPr/>
        </p:nvSpPr>
        <p:spPr>
          <a:xfrm>
            <a:off x="13120806" y="545077"/>
            <a:ext cx="3153389" cy="3263678"/>
          </a:xfrm>
          <a:prstGeom prst="roundRect">
            <a:avLst>
              <a:gd name="adj" fmla="val 22205"/>
            </a:avLst>
          </a:prstGeom>
          <a:ln w="508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35" name="方程式"/>
              <p:cNvSpPr txBox="1"/>
              <p:nvPr/>
            </p:nvSpPr>
            <p:spPr>
              <a:xfrm>
                <a:off x="14613039" y="3054424"/>
                <a:ext cx="168924" cy="40350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r>
                        <a:rPr sz="4700" i="1">
                          <a:solidFill>
                            <a:srgbClr val="000000"/>
                          </a:solidFill>
                          <a:latin typeface="Cambria Math" panose="02040503050406030204" pitchFamily="18" charset="0"/>
                        </a:rPr>
                        <m:t>1</m:t>
                      </m:r>
                    </m:oMath>
                  </m:oMathPara>
                </a14:m>
                <a:endParaRPr sz="4700"/>
              </a:p>
            </p:txBody>
          </p:sp>
        </mc:Choice>
        <mc:Fallback>
          <p:sp>
            <p:nvSpPr>
              <p:cNvPr id="635" name="方程式"/>
              <p:cNvSpPr txBox="1">
                <a:spLocks noRot="1" noChangeAspect="1" noMove="1" noResize="1" noEditPoints="1" noAdjustHandles="1" noChangeArrowheads="1" noChangeShapeType="1" noTextEdit="1"/>
              </p:cNvSpPr>
              <p:nvPr/>
            </p:nvSpPr>
            <p:spPr>
              <a:xfrm>
                <a:off x="14613039" y="3054424"/>
                <a:ext cx="168924" cy="403505"/>
              </a:xfrm>
              <a:prstGeom prst="rect">
                <a:avLst/>
              </a:prstGeom>
              <a:blipFill>
                <a:blip r:embed="rId10"/>
                <a:stretch>
                  <a:fillRect l="-114286" r="-207143" b="-8787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6" name="方程式"/>
              <p:cNvSpPr txBox="1"/>
              <p:nvPr/>
            </p:nvSpPr>
            <p:spPr>
              <a:xfrm>
                <a:off x="14418757" y="1899804"/>
                <a:ext cx="784952" cy="606997"/>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2</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p:sp>
            <p:nvSpPr>
              <p:cNvPr id="636" name="方程式"/>
              <p:cNvSpPr txBox="1">
                <a:spLocks noRot="1" noChangeAspect="1" noMove="1" noResize="1" noEditPoints="1" noAdjustHandles="1" noChangeArrowheads="1" noChangeShapeType="1" noTextEdit="1"/>
              </p:cNvSpPr>
              <p:nvPr/>
            </p:nvSpPr>
            <p:spPr>
              <a:xfrm>
                <a:off x="14418757" y="1899804"/>
                <a:ext cx="784952" cy="606997"/>
              </a:xfrm>
              <a:prstGeom prst="rect">
                <a:avLst/>
              </a:prstGeom>
              <a:blipFill>
                <a:blip r:embed="rId11"/>
                <a:stretch>
                  <a:fillRect l="-23810" r="-38095" b="-2244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7" name="方程式"/>
              <p:cNvSpPr txBox="1"/>
              <p:nvPr/>
            </p:nvSpPr>
            <p:spPr>
              <a:xfrm>
                <a:off x="14418757" y="855063"/>
                <a:ext cx="779213" cy="60699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0000"/>
                              </a:solidFill>
                              <a:latin typeface="Cambria Math" panose="02040503050406030204" pitchFamily="18" charset="0"/>
                            </a:rPr>
                          </m:ctrlPr>
                        </m:sSubSupPr>
                        <m:e>
                          <m:r>
                            <a:rPr sz="4100" i="1">
                              <a:solidFill>
                                <a:srgbClr val="000000"/>
                              </a:solidFill>
                              <a:latin typeface="Cambria Math" panose="02040503050406030204" pitchFamily="18" charset="0"/>
                            </a:rPr>
                            <m:t>h</m:t>
                          </m:r>
                        </m:e>
                        <m:sub>
                          <m:r>
                            <a:rPr sz="4100" i="1">
                              <a:solidFill>
                                <a:srgbClr val="000000"/>
                              </a:solidFill>
                              <a:latin typeface="Cambria Math" panose="02040503050406030204" pitchFamily="18" charset="0"/>
                            </a:rPr>
                            <m:t>1</m:t>
                          </m:r>
                        </m:sub>
                        <m:sup>
                          <m:r>
                            <a:rPr sz="4100" i="1">
                              <a:solidFill>
                                <a:srgbClr val="000000"/>
                              </a:solidFill>
                              <a:latin typeface="Cambria Math" panose="02040503050406030204" pitchFamily="18" charset="0"/>
                            </a:rPr>
                            <m:t>𝑡</m:t>
                          </m:r>
                          <m:r>
                            <a:rPr sz="4100" i="1">
                              <a:solidFill>
                                <a:srgbClr val="000000"/>
                              </a:solidFill>
                              <a:latin typeface="Cambria Math" panose="02040503050406030204" pitchFamily="18" charset="0"/>
                            </a:rPr>
                            <m:t>−1</m:t>
                          </m:r>
                        </m:sup>
                      </m:sSubSup>
                    </m:oMath>
                  </m:oMathPara>
                </a14:m>
                <a:endParaRPr sz="4100"/>
              </a:p>
            </p:txBody>
          </p:sp>
        </mc:Choice>
        <mc:Fallback>
          <p:sp>
            <p:nvSpPr>
              <p:cNvPr id="637" name="方程式"/>
              <p:cNvSpPr txBox="1">
                <a:spLocks noRot="1" noChangeAspect="1" noMove="1" noResize="1" noEditPoints="1" noAdjustHandles="1" noChangeArrowheads="1" noChangeShapeType="1" noTextEdit="1"/>
              </p:cNvSpPr>
              <p:nvPr/>
            </p:nvSpPr>
            <p:spPr>
              <a:xfrm>
                <a:off x="14418757" y="855063"/>
                <a:ext cx="779213" cy="606996"/>
              </a:xfrm>
              <a:prstGeom prst="rect">
                <a:avLst/>
              </a:prstGeom>
              <a:blipFill>
                <a:blip r:embed="rId12"/>
                <a:stretch>
                  <a:fillRect l="-24194" r="-40323" b="-2244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8" name="方程式"/>
              <p:cNvSpPr txBox="1"/>
              <p:nvPr/>
            </p:nvSpPr>
            <p:spPr>
              <a:xfrm>
                <a:off x="15425436" y="5810840"/>
                <a:ext cx="443593"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h</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638" name="方程式"/>
              <p:cNvSpPr txBox="1">
                <a:spLocks noRot="1" noChangeAspect="1" noMove="1" noResize="1" noEditPoints="1" noAdjustHandles="1" noChangeArrowheads="1" noChangeShapeType="1" noTextEdit="1"/>
              </p:cNvSpPr>
              <p:nvPr/>
            </p:nvSpPr>
            <p:spPr>
              <a:xfrm>
                <a:off x="15425436" y="5810840"/>
                <a:ext cx="443593" cy="640731"/>
              </a:xfrm>
              <a:prstGeom prst="rect">
                <a:avLst/>
              </a:prstGeom>
              <a:blipFill>
                <a:blip r:embed="rId13"/>
                <a:stretch>
                  <a:fillRect l="-44444" r="-58333" b="-31373"/>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9" name="方程式"/>
              <p:cNvSpPr txBox="1"/>
              <p:nvPr/>
            </p:nvSpPr>
            <p:spPr>
              <a:xfrm>
                <a:off x="13759752" y="5779595"/>
                <a:ext cx="490151" cy="640731"/>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0000"/>
                              </a:solidFill>
                              <a:latin typeface="Cambria Math" panose="02040503050406030204" pitchFamily="18" charset="0"/>
                            </a:rPr>
                          </m:ctrlPr>
                        </m:sSubSupPr>
                        <m:e>
                          <m:r>
                            <a:rPr sz="4700" i="1">
                              <a:solidFill>
                                <a:srgbClr val="000000"/>
                              </a:solidFill>
                              <a:latin typeface="Cambria Math" panose="02040503050406030204" pitchFamily="18" charset="0"/>
                            </a:rPr>
                            <m:t>𝜇</m:t>
                          </m:r>
                        </m:e>
                        <m:sub>
                          <m:r>
                            <a:rPr sz="4700" i="1">
                              <a:solidFill>
                                <a:srgbClr val="000000"/>
                              </a:solidFill>
                              <a:latin typeface="Cambria Math" panose="02040503050406030204" pitchFamily="18" charset="0"/>
                            </a:rPr>
                            <m:t>1</m:t>
                          </m:r>
                        </m:sub>
                        <m:sup>
                          <m:r>
                            <a:rPr sz="4700" i="1">
                              <a:solidFill>
                                <a:srgbClr val="000000"/>
                              </a:solidFill>
                              <a:latin typeface="Cambria Math" panose="02040503050406030204" pitchFamily="18" charset="0"/>
                            </a:rPr>
                            <m:t>𝑡</m:t>
                          </m:r>
                        </m:sup>
                      </m:sSubSup>
                    </m:oMath>
                  </m:oMathPara>
                </a14:m>
                <a:endParaRPr sz="4700"/>
              </a:p>
            </p:txBody>
          </p:sp>
        </mc:Choice>
        <mc:Fallback>
          <p:sp>
            <p:nvSpPr>
              <p:cNvPr id="639" name="方程式"/>
              <p:cNvSpPr txBox="1">
                <a:spLocks noRot="1" noChangeAspect="1" noMove="1" noResize="1" noEditPoints="1" noAdjustHandles="1" noChangeArrowheads="1" noChangeShapeType="1" noTextEdit="1"/>
              </p:cNvSpPr>
              <p:nvPr/>
            </p:nvSpPr>
            <p:spPr>
              <a:xfrm>
                <a:off x="13759752" y="5779595"/>
                <a:ext cx="490151" cy="640731"/>
              </a:xfrm>
              <a:prstGeom prst="rect">
                <a:avLst/>
              </a:prstGeom>
              <a:blipFill>
                <a:blip r:embed="rId14"/>
                <a:stretch>
                  <a:fillRect l="-40000" r="-40000" b="-37255"/>
                </a:stretch>
              </a:blipFill>
              <a:ln w="12700">
                <a:miter lim="400000"/>
              </a:ln>
            </p:spPr>
            <p:txBody>
              <a:bodyPr/>
              <a:lstStyle/>
              <a:p>
                <a:r>
                  <a:rPr lang="ja-JP" altLang="en-US">
                    <a:noFill/>
                  </a:rPr>
                  <a:t> </a:t>
                </a:r>
              </a:p>
            </p:txBody>
          </p:sp>
        </mc:Fallback>
      </mc:AlternateContent>
      <p:grpSp>
        <p:nvGrpSpPr>
          <p:cNvPr id="645" name="グループ"/>
          <p:cNvGrpSpPr/>
          <p:nvPr/>
        </p:nvGrpSpPr>
        <p:grpSpPr>
          <a:xfrm>
            <a:off x="8238294" y="3920103"/>
            <a:ext cx="577969" cy="5375906"/>
            <a:chOff x="0" y="0"/>
            <a:chExt cx="577967" cy="5375905"/>
          </a:xfrm>
        </p:grpSpPr>
        <p:sp>
          <p:nvSpPr>
            <p:cNvPr id="640" name="2"/>
            <p:cNvSpPr txBox="1"/>
            <p:nvPr/>
          </p:nvSpPr>
          <p:spPr>
            <a:xfrm>
              <a:off x="0" y="-1"/>
              <a:ext cx="494081"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641" name="2"/>
            <p:cNvSpPr txBox="1"/>
            <p:nvPr/>
          </p:nvSpPr>
          <p:spPr>
            <a:xfrm>
              <a:off x="57653" y="1186693"/>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642" name="2"/>
            <p:cNvSpPr txBox="1"/>
            <p:nvPr/>
          </p:nvSpPr>
          <p:spPr>
            <a:xfrm>
              <a:off x="57653" y="2379814"/>
              <a:ext cx="494082"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643" name="2"/>
            <p:cNvSpPr txBox="1"/>
            <p:nvPr/>
          </p:nvSpPr>
          <p:spPr>
            <a:xfrm>
              <a:off x="70564" y="3558558"/>
              <a:ext cx="494082"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sp>
          <p:nvSpPr>
            <p:cNvPr id="644" name="2"/>
            <p:cNvSpPr txBox="1"/>
            <p:nvPr/>
          </p:nvSpPr>
          <p:spPr>
            <a:xfrm>
              <a:off x="83887" y="4740906"/>
              <a:ext cx="494081"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200">
                  <a:solidFill>
                    <a:schemeClr val="accent1">
                      <a:lumOff val="-13575"/>
                    </a:schemeClr>
                  </a:solidFill>
                </a:defRPr>
              </a:lvl1pPr>
            </a:lstStyle>
            <a:p>
              <a:r>
                <a:t>2</a:t>
              </a:r>
            </a:p>
          </p:txBody>
        </p:sp>
      </p:grpSp>
      <p:sp>
        <p:nvSpPr>
          <p:cNvPr id="646" name="線"/>
          <p:cNvSpPr/>
          <p:nvPr/>
        </p:nvSpPr>
        <p:spPr>
          <a:xfrm>
            <a:off x="16871505" y="6129502"/>
            <a:ext cx="2586737" cy="933586"/>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647" name="線"/>
          <p:cNvSpPr/>
          <p:nvPr/>
        </p:nvSpPr>
        <p:spPr>
          <a:xfrm flipV="1">
            <a:off x="16971400" y="7062355"/>
            <a:ext cx="2496919" cy="939938"/>
          </a:xfrm>
          <a:prstGeom prst="line">
            <a:avLst/>
          </a:prstGeom>
          <a:ln w="76200">
            <a:solidFill>
              <a:schemeClr val="accent1">
                <a:lumOff val="-13575"/>
              </a:schemeClr>
            </a:solidFill>
            <a:miter lim="400000"/>
          </a:ln>
        </p:spPr>
        <p:txBody>
          <a:bodyPr lIns="50800" tIns="50800" rIns="50800" bIns="50800" anchor="ctr"/>
          <a:lstStyle/>
          <a:p>
            <a:endParaRPr/>
          </a:p>
        </p:txBody>
      </p:sp>
      <p:sp>
        <p:nvSpPr>
          <p:cNvPr id="648" name="線"/>
          <p:cNvSpPr/>
          <p:nvPr/>
        </p:nvSpPr>
        <p:spPr>
          <a:xfrm flipV="1">
            <a:off x="16965504" y="7081892"/>
            <a:ext cx="2485244" cy="2896119"/>
          </a:xfrm>
          <a:prstGeom prst="line">
            <a:avLst/>
          </a:prstGeom>
          <a:ln w="76200">
            <a:solidFill>
              <a:schemeClr val="accent1">
                <a:lumOff val="-13575"/>
              </a:schemeClr>
            </a:solidFill>
            <a:miter lim="400000"/>
          </a:ln>
        </p:spPr>
        <p:txBody>
          <a:bodyPr lIns="50800" tIns="50800" rIns="50800" bIns="50800" anchor="ctr"/>
          <a:lstStyle/>
          <a:p>
            <a:endParaRPr/>
          </a:p>
        </p:txBody>
      </p:sp>
      <p:grpSp>
        <p:nvGrpSpPr>
          <p:cNvPr id="651" name="グループ"/>
          <p:cNvGrpSpPr/>
          <p:nvPr/>
        </p:nvGrpSpPr>
        <p:grpSpPr>
          <a:xfrm>
            <a:off x="13856633" y="771210"/>
            <a:ext cx="1681735" cy="774701"/>
            <a:chOff x="0" y="0"/>
            <a:chExt cx="1681733" cy="774700"/>
          </a:xfrm>
        </p:grpSpPr>
        <p:sp>
          <p:nvSpPr>
            <p:cNvPr id="649"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50" name="方程式"/>
                <p:cNvSpPr txBox="1"/>
                <p:nvPr/>
              </p:nvSpPr>
              <p:spPr>
                <a:xfrm>
                  <a:off x="619070" y="66984"/>
                  <a:ext cx="443593"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1</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650" name="方程式"/>
                <p:cNvSpPr txBox="1">
                  <a:spLocks noRot="1" noChangeAspect="1" noMove="1" noResize="1" noEditPoints="1" noAdjustHandles="1" noChangeArrowheads="1" noChangeShapeType="1" noTextEdit="1"/>
                </p:cNvSpPr>
                <p:nvPr/>
              </p:nvSpPr>
              <p:spPr>
                <a:xfrm>
                  <a:off x="619070" y="66984"/>
                  <a:ext cx="443593" cy="640732"/>
                </a:xfrm>
                <a:prstGeom prst="rect">
                  <a:avLst/>
                </a:prstGeom>
                <a:blipFill>
                  <a:blip r:embed="rId15"/>
                  <a:stretch>
                    <a:fillRect l="-48571" r="-60000" b="-30769"/>
                  </a:stretch>
                </a:blipFill>
                <a:ln w="12700" cap="flat">
                  <a:noFill/>
                  <a:miter lim="400000"/>
                </a:ln>
                <a:effectLst/>
              </p:spPr>
              <p:txBody>
                <a:bodyPr/>
                <a:lstStyle/>
                <a:p>
                  <a:r>
                    <a:rPr lang="ja-JP" altLang="en-US">
                      <a:noFill/>
                    </a:rPr>
                    <a:t> </a:t>
                  </a:r>
                </a:p>
              </p:txBody>
            </p:sp>
          </mc:Fallback>
        </mc:AlternateContent>
      </p:grpSp>
      <p:grpSp>
        <p:nvGrpSpPr>
          <p:cNvPr id="654" name="グループ"/>
          <p:cNvGrpSpPr/>
          <p:nvPr/>
        </p:nvGrpSpPr>
        <p:grpSpPr>
          <a:xfrm>
            <a:off x="13856633" y="1815952"/>
            <a:ext cx="1681735" cy="774701"/>
            <a:chOff x="0" y="0"/>
            <a:chExt cx="1681733" cy="774700"/>
          </a:xfrm>
        </p:grpSpPr>
        <p:sp>
          <p:nvSpPr>
            <p:cNvPr id="652"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53" name="方程式"/>
                <p:cNvSpPr txBox="1"/>
                <p:nvPr/>
              </p:nvSpPr>
              <p:spPr>
                <a:xfrm>
                  <a:off x="607755" y="66984"/>
                  <a:ext cx="466222" cy="640732"/>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h</m:t>
                            </m:r>
                          </m:e>
                          <m:sub>
                            <m:r>
                              <a:rPr sz="4700" i="1">
                                <a:solidFill>
                                  <a:srgbClr val="ED220B"/>
                                </a:solidFill>
                                <a:latin typeface="Cambria Math" panose="02040503050406030204" pitchFamily="18" charset="0"/>
                              </a:rPr>
                              <m:t>2</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653" name="方程式"/>
                <p:cNvSpPr txBox="1">
                  <a:spLocks noRot="1" noChangeAspect="1" noMove="1" noResize="1" noEditPoints="1" noAdjustHandles="1" noChangeArrowheads="1" noChangeShapeType="1" noTextEdit="1"/>
                </p:cNvSpPr>
                <p:nvPr/>
              </p:nvSpPr>
              <p:spPr>
                <a:xfrm>
                  <a:off x="607755" y="66984"/>
                  <a:ext cx="466222" cy="640732"/>
                </a:xfrm>
                <a:prstGeom prst="rect">
                  <a:avLst/>
                </a:prstGeom>
                <a:blipFill>
                  <a:blip r:embed="rId16"/>
                  <a:stretch>
                    <a:fillRect l="-45946" r="-54054" b="-31373"/>
                  </a:stretch>
                </a:blipFill>
                <a:ln w="12700" cap="flat">
                  <a:noFill/>
                  <a:miter lim="400000"/>
                </a:ln>
                <a:effectLst/>
              </p:spPr>
              <p:txBody>
                <a:bodyPr/>
                <a:lstStyle/>
                <a:p>
                  <a:r>
                    <a:rPr lang="ja-JP" altLang="en-US">
                      <a:noFill/>
                    </a:rPr>
                    <a:t> </a:t>
                  </a:r>
                </a:p>
              </p:txBody>
            </p:sp>
          </mc:Fallback>
        </mc:AlternateContent>
      </p:grpSp>
      <p:grpSp>
        <p:nvGrpSpPr>
          <p:cNvPr id="658" name="グループ"/>
          <p:cNvGrpSpPr/>
          <p:nvPr/>
        </p:nvGrpSpPr>
        <p:grpSpPr>
          <a:xfrm>
            <a:off x="1229036" y="5234697"/>
            <a:ext cx="5155339" cy="2305080"/>
            <a:chOff x="-195933" y="0"/>
            <a:chExt cx="5155338" cy="2305078"/>
          </a:xfrm>
        </p:grpSpPr>
        <p:sp>
          <p:nvSpPr>
            <p:cNvPr id="655" name="[[ 1  1  1  1  1 ]"/>
            <p:cNvSpPr txBox="1"/>
            <p:nvPr/>
          </p:nvSpPr>
          <p:spPr>
            <a:xfrm>
              <a:off x="-195934" y="0"/>
              <a:ext cx="5092663"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5">
                      <a:hueOff val="-82419"/>
                      <a:satOff val="-9513"/>
                      <a:lumOff val="-16343"/>
                    </a:schemeClr>
                  </a:solidFill>
                </a:defRPr>
              </a:lvl1pPr>
            </a:lstStyle>
            <a:p>
              <a:r>
                <a:t>[[ 1  1  1  1  1 ] </a:t>
              </a:r>
            </a:p>
          </p:txBody>
        </p:sp>
        <p:sp>
          <p:nvSpPr>
            <p:cNvPr id="656" name="[ 2  2  2  2  2 ]"/>
            <p:cNvSpPr txBox="1"/>
            <p:nvPr/>
          </p:nvSpPr>
          <p:spPr>
            <a:xfrm>
              <a:off x="7564" y="831278"/>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1">
                      <a:lumOff val="-13575"/>
                    </a:schemeClr>
                  </a:solidFill>
                </a:defRPr>
              </a:lvl1pPr>
            </a:lstStyle>
            <a:p>
              <a:r>
                <a:t>[ 2  2  2  2  2 ] </a:t>
              </a:r>
            </a:p>
          </p:txBody>
        </p:sp>
        <p:sp>
          <p:nvSpPr>
            <p:cNvPr id="657" name="[ 3  3  3  3  3 ]]"/>
            <p:cNvSpPr txBox="1"/>
            <p:nvPr/>
          </p:nvSpPr>
          <p:spPr>
            <a:xfrm>
              <a:off x="105629" y="1670079"/>
              <a:ext cx="4853777" cy="6350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a:solidFill>
                    <a:schemeClr val="accent3">
                      <a:hueOff val="914337"/>
                      <a:satOff val="31515"/>
                      <a:lumOff val="-30790"/>
                    </a:schemeClr>
                  </a:solidFill>
                </a:defRPr>
              </a:lvl1pPr>
            </a:lstStyle>
            <a:p>
              <a:r>
                <a:t>[ 3  3  3  3  3 ]] </a:t>
              </a:r>
            </a:p>
          </p:txBody>
        </p:sp>
      </p:grpSp>
      <p:sp>
        <p:nvSpPr>
          <p:cNvPr id="659" name="1"/>
          <p:cNvSpPr txBox="1"/>
          <p:nvPr/>
        </p:nvSpPr>
        <p:spPr>
          <a:xfrm>
            <a:off x="2161804"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660" name="1"/>
          <p:cNvSpPr txBox="1"/>
          <p:nvPr/>
        </p:nvSpPr>
        <p:spPr>
          <a:xfrm>
            <a:off x="2904300" y="5245485"/>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661" name="1"/>
          <p:cNvSpPr txBox="1"/>
          <p:nvPr/>
        </p:nvSpPr>
        <p:spPr>
          <a:xfrm>
            <a:off x="3638267"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662" name="1"/>
          <p:cNvSpPr txBox="1"/>
          <p:nvPr/>
        </p:nvSpPr>
        <p:spPr>
          <a:xfrm>
            <a:off x="4365013" y="5231044"/>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sp>
        <p:nvSpPr>
          <p:cNvPr id="663" name="1"/>
          <p:cNvSpPr txBox="1"/>
          <p:nvPr/>
        </p:nvSpPr>
        <p:spPr>
          <a:xfrm>
            <a:off x="5103439" y="5234789"/>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5">
                    <a:hueOff val="-82419"/>
                    <a:satOff val="-9513"/>
                    <a:lumOff val="-16343"/>
                  </a:schemeClr>
                </a:solidFill>
              </a:defRPr>
            </a:lvl1pPr>
          </a:lstStyle>
          <a:p>
            <a:r>
              <a:t>1</a:t>
            </a:r>
          </a:p>
        </p:txBody>
      </p:sp>
      <p:grpSp>
        <p:nvGrpSpPr>
          <p:cNvPr id="670" name="グループ"/>
          <p:cNvGrpSpPr/>
          <p:nvPr/>
        </p:nvGrpSpPr>
        <p:grpSpPr>
          <a:xfrm>
            <a:off x="12527660" y="1124183"/>
            <a:ext cx="2562233" cy="6340616"/>
            <a:chOff x="0" y="0"/>
            <a:chExt cx="2562231" cy="6340615"/>
          </a:xfrm>
        </p:grpSpPr>
        <p:sp>
          <p:nvSpPr>
            <p:cNvPr id="664"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5"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6"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7" name="線"/>
            <p:cNvSpPr/>
            <p:nvPr/>
          </p:nvSpPr>
          <p:spPr>
            <a:xfrm rot="3641895">
              <a:off x="404955"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8" name="線"/>
            <p:cNvSpPr/>
            <p:nvPr/>
          </p:nvSpPr>
          <p:spPr>
            <a:xfrm rot="4232591">
              <a:off x="-165365" y="2281403"/>
              <a:ext cx="3244263" cy="860232"/>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sp>
          <p:nvSpPr>
            <p:cNvPr id="669"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1">
                  <a:lumOff val="-13575"/>
                </a:schemeClr>
              </a:solidFill>
              <a:prstDash val="solid"/>
              <a:miter lim="400000"/>
            </a:ln>
            <a:effectLst/>
          </p:spPr>
          <p:txBody>
            <a:bodyPr wrap="square" lIns="50800" tIns="50800" rIns="50800" bIns="50800" numCol="1" anchor="ctr">
              <a:noAutofit/>
            </a:bodyPr>
            <a:lstStyle/>
            <a:p>
              <a:endParaRPr/>
            </a:p>
          </p:txBody>
        </p:sp>
      </p:grpSp>
      <mc:AlternateContent xmlns:mc="http://schemas.openxmlformats.org/markup-compatibility/2006">
        <mc:Choice xmlns:a14="http://schemas.microsoft.com/office/drawing/2010/main" Requires="a14">
          <p:sp>
            <p:nvSpPr>
              <p:cNvPr id="671" name="方程式"/>
              <p:cNvSpPr txBox="1"/>
              <p:nvPr/>
            </p:nvSpPr>
            <p:spPr>
              <a:xfrm>
                <a:off x="20142007" y="6712784"/>
                <a:ext cx="490152" cy="646664"/>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ED220B"/>
                              </a:solidFill>
                              <a:latin typeface="Cambria Math" panose="02040503050406030204" pitchFamily="18" charset="0"/>
                            </a:rPr>
                          </m:ctrlPr>
                        </m:sSubSupPr>
                        <m:e>
                          <m:r>
                            <a:rPr sz="4700" i="1">
                              <a:solidFill>
                                <a:srgbClr val="ED220B"/>
                              </a:solidFill>
                              <a:latin typeface="Cambria Math" panose="02040503050406030204" pitchFamily="18" charset="0"/>
                            </a:rPr>
                            <m:t>𝜇</m:t>
                          </m:r>
                        </m:e>
                        <m:sub>
                          <m:r>
                            <a:rPr sz="4700" i="1">
                              <a:solidFill>
                                <a:srgbClr val="ED220B"/>
                              </a:solidFill>
                              <a:latin typeface="Cambria Math" panose="02040503050406030204" pitchFamily="18" charset="0"/>
                            </a:rPr>
                            <m:t>3</m:t>
                          </m:r>
                        </m:sub>
                        <m:sup>
                          <m:r>
                            <a:rPr sz="4700" i="1">
                              <a:solidFill>
                                <a:srgbClr val="ED220B"/>
                              </a:solidFill>
                              <a:latin typeface="Cambria Math" panose="02040503050406030204" pitchFamily="18" charset="0"/>
                            </a:rPr>
                            <m:t>𝑡</m:t>
                          </m:r>
                        </m:sup>
                      </m:sSubSup>
                    </m:oMath>
                  </m:oMathPara>
                </a14:m>
                <a:endParaRPr sz="4700">
                  <a:solidFill>
                    <a:srgbClr val="EE220C"/>
                  </a:solidFill>
                </a:endParaRPr>
              </a:p>
            </p:txBody>
          </p:sp>
        </mc:Choice>
        <mc:Fallback>
          <p:sp>
            <p:nvSpPr>
              <p:cNvPr id="671" name="方程式"/>
              <p:cNvSpPr txBox="1">
                <a:spLocks noRot="1" noChangeAspect="1" noMove="1" noResize="1" noEditPoints="1" noAdjustHandles="1" noChangeArrowheads="1" noChangeShapeType="1" noTextEdit="1"/>
              </p:cNvSpPr>
              <p:nvPr/>
            </p:nvSpPr>
            <p:spPr>
              <a:xfrm>
                <a:off x="20142007" y="6712784"/>
                <a:ext cx="490152" cy="646664"/>
              </a:xfrm>
              <a:prstGeom prst="rect">
                <a:avLst/>
              </a:prstGeom>
              <a:blipFill>
                <a:blip r:embed="rId17"/>
                <a:stretch>
                  <a:fillRect l="-37500" r="-47500" b="-38462"/>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72" name="方程式"/>
              <p:cNvSpPr txBox="1"/>
              <p:nvPr/>
            </p:nvSpPr>
            <p:spPr>
              <a:xfrm>
                <a:off x="21753969" y="6686717"/>
                <a:ext cx="435834" cy="575210"/>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a:solidFill>
                                <a:srgbClr val="ED220B"/>
                              </a:solidFill>
                              <a:latin typeface="Cambria Math" panose="02040503050406030204" pitchFamily="18" charset="0"/>
                            </a:rPr>
                          </m:ctrlPr>
                        </m:sSupPr>
                        <m:e>
                          <m:r>
                            <a:rPr sz="4700" i="1">
                              <a:solidFill>
                                <a:srgbClr val="ED220B"/>
                              </a:solidFill>
                              <a:latin typeface="Cambria Math" panose="02040503050406030204" pitchFamily="18" charset="0"/>
                            </a:rPr>
                            <m:t>𝑦</m:t>
                          </m:r>
                        </m:e>
                        <m:sup>
                          <m:r>
                            <a:rPr sz="4700" i="1">
                              <a:solidFill>
                                <a:srgbClr val="ED220B"/>
                              </a:solidFill>
                              <a:latin typeface="Cambria Math" panose="02040503050406030204" pitchFamily="18" charset="0"/>
                            </a:rPr>
                            <m:t>𝑡</m:t>
                          </m:r>
                        </m:sup>
                      </m:sSup>
                    </m:oMath>
                  </m:oMathPara>
                </a14:m>
                <a:endParaRPr sz="4700">
                  <a:solidFill>
                    <a:srgbClr val="EE220C"/>
                  </a:solidFill>
                </a:endParaRPr>
              </a:p>
            </p:txBody>
          </p:sp>
        </mc:Choice>
        <mc:Fallback>
          <p:sp>
            <p:nvSpPr>
              <p:cNvPr id="672" name="方程式"/>
              <p:cNvSpPr txBox="1">
                <a:spLocks noRot="1" noChangeAspect="1" noMove="1" noResize="1" noEditPoints="1" noAdjustHandles="1" noChangeArrowheads="1" noChangeShapeType="1" noTextEdit="1"/>
              </p:cNvSpPr>
              <p:nvPr/>
            </p:nvSpPr>
            <p:spPr>
              <a:xfrm>
                <a:off x="21753969" y="6686717"/>
                <a:ext cx="435834" cy="575210"/>
              </a:xfrm>
              <a:prstGeom prst="rect">
                <a:avLst/>
              </a:prstGeom>
              <a:blipFill>
                <a:blip r:embed="rId18"/>
                <a:stretch>
                  <a:fillRect l="-48571" r="-57143" b="-56522"/>
                </a:stretch>
              </a:blipFill>
              <a:ln w="12700">
                <a:miter lim="400000"/>
              </a:ln>
            </p:spPr>
            <p:txBody>
              <a:bodyPr/>
              <a:lstStyle/>
              <a:p>
                <a:r>
                  <a:rPr lang="ja-JP" altLang="en-US">
                    <a:noFill/>
                  </a:rPr>
                  <a:t> </a:t>
                </a:r>
              </a:p>
            </p:txBody>
          </p:sp>
        </mc:Fallback>
      </mc:AlternateContent>
      <p:grpSp>
        <p:nvGrpSpPr>
          <p:cNvPr id="675" name="グループ"/>
          <p:cNvGrpSpPr/>
          <p:nvPr/>
        </p:nvGrpSpPr>
        <p:grpSpPr>
          <a:xfrm>
            <a:off x="19768401" y="6662225"/>
            <a:ext cx="1181101" cy="774701"/>
            <a:chOff x="0" y="0"/>
            <a:chExt cx="1181100" cy="774700"/>
          </a:xfrm>
        </p:grpSpPr>
        <p:sp>
          <p:nvSpPr>
            <p:cNvPr id="673"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74" name="方程式"/>
                <p:cNvSpPr txBox="1"/>
                <p:nvPr/>
              </p:nvSpPr>
              <p:spPr>
                <a:xfrm>
                  <a:off x="152400" y="32395"/>
                  <a:ext cx="939802"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3</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p:sp>
              <p:nvSpPr>
                <p:cNvPr id="674" name="方程式"/>
                <p:cNvSpPr txBox="1">
                  <a:spLocks noRot="1" noChangeAspect="1" noMove="1" noResize="1" noEditPoints="1" noAdjustHandles="1" noChangeArrowheads="1" noChangeShapeType="1" noTextEdit="1"/>
                </p:cNvSpPr>
                <p:nvPr/>
              </p:nvSpPr>
              <p:spPr>
                <a:xfrm>
                  <a:off x="152400" y="32395"/>
                  <a:ext cx="939802" cy="714473"/>
                </a:xfrm>
                <a:prstGeom prst="rect">
                  <a:avLst/>
                </a:prstGeom>
                <a:blipFill>
                  <a:blip r:embed="rId19"/>
                  <a:stretch>
                    <a:fillRect l="-21333" r="-33333" b="-26316"/>
                  </a:stretch>
                </a:blipFill>
                <a:ln w="12700" cap="flat">
                  <a:noFill/>
                  <a:miter lim="400000"/>
                </a:ln>
                <a:effectLst/>
              </p:spPr>
              <p:txBody>
                <a:bodyPr/>
                <a:lstStyle/>
                <a:p>
                  <a:r>
                    <a:rPr lang="ja-JP" altLang="en-US">
                      <a:noFill/>
                    </a:rPr>
                    <a:t> </a:t>
                  </a:r>
                </a:p>
              </p:txBody>
            </p:sp>
          </mc:Fallback>
        </mc:AlternateContent>
      </p:grpSp>
      <p:grpSp>
        <p:nvGrpSpPr>
          <p:cNvPr id="678" name="グループ"/>
          <p:cNvGrpSpPr/>
          <p:nvPr/>
        </p:nvGrpSpPr>
        <p:grpSpPr>
          <a:xfrm>
            <a:off x="21390261" y="6661034"/>
            <a:ext cx="1139483" cy="756246"/>
            <a:chOff x="0" y="0"/>
            <a:chExt cx="1139482" cy="756244"/>
          </a:xfrm>
        </p:grpSpPr>
        <p:sp>
          <p:nvSpPr>
            <p:cNvPr id="676"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677" name="方程式"/>
                <p:cNvSpPr txBox="1"/>
                <p:nvPr/>
              </p:nvSpPr>
              <p:spPr>
                <a:xfrm>
                  <a:off x="126998" y="71717"/>
                  <a:ext cx="885484"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a:solidFill>
                                  <a:srgbClr val="0075B9"/>
                                </a:solidFill>
                                <a:latin typeface="Cambria Math" panose="02040503050406030204" pitchFamily="18" charset="0"/>
                              </a:rPr>
                            </m:ctrlPr>
                          </m:sSupPr>
                          <m:e>
                            <m:r>
                              <a:rPr sz="4700" i="1">
                                <a:solidFill>
                                  <a:srgbClr val="0075B9"/>
                                </a:solidFill>
                                <a:latin typeface="Cambria Math" panose="02040503050406030204" pitchFamily="18" charset="0"/>
                              </a:rPr>
                              <m:t>𝑦</m:t>
                            </m:r>
                          </m:e>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p>
                      </m:oMath>
                    </m:oMathPara>
                  </a14:m>
                  <a:endParaRPr sz="4700">
                    <a:solidFill>
                      <a:srgbClr val="0076BA"/>
                    </a:solidFill>
                  </a:endParaRPr>
                </a:p>
              </p:txBody>
            </p:sp>
          </mc:Choice>
          <mc:Fallback>
            <p:sp>
              <p:nvSpPr>
                <p:cNvPr id="677" name="方程式"/>
                <p:cNvSpPr txBox="1">
                  <a:spLocks noRot="1" noChangeAspect="1" noMove="1" noResize="1" noEditPoints="1" noAdjustHandles="1" noChangeArrowheads="1" noChangeShapeType="1" noTextEdit="1"/>
                </p:cNvSpPr>
                <p:nvPr/>
              </p:nvSpPr>
              <p:spPr>
                <a:xfrm>
                  <a:off x="126998" y="71717"/>
                  <a:ext cx="885484" cy="630303"/>
                </a:xfrm>
                <a:prstGeom prst="rect">
                  <a:avLst/>
                </a:prstGeom>
                <a:blipFill>
                  <a:blip r:embed="rId20"/>
                  <a:stretch>
                    <a:fillRect l="-22535" r="-42254" b="-43137"/>
                  </a:stretch>
                </a:blipFill>
                <a:ln w="12700" cap="flat">
                  <a:noFill/>
                  <a:miter lim="400000"/>
                </a:ln>
                <a:effectLst/>
              </p:spPr>
              <p:txBody>
                <a:bodyPr/>
                <a:lstStyle/>
                <a:p>
                  <a:r>
                    <a:rPr lang="ja-JP" altLang="en-US">
                      <a:noFill/>
                    </a:rPr>
                    <a:t> </a:t>
                  </a:r>
                </a:p>
              </p:txBody>
            </p:sp>
          </mc:Fallback>
        </mc:AlternateContent>
      </p:grpSp>
      <p:grpSp>
        <p:nvGrpSpPr>
          <p:cNvPr id="685" name="グループ"/>
          <p:cNvGrpSpPr/>
          <p:nvPr/>
        </p:nvGrpSpPr>
        <p:grpSpPr>
          <a:xfrm>
            <a:off x="12522547" y="1124183"/>
            <a:ext cx="2562233" cy="6340617"/>
            <a:chOff x="0" y="0"/>
            <a:chExt cx="2562231" cy="6340615"/>
          </a:xfrm>
        </p:grpSpPr>
        <p:sp>
          <p:nvSpPr>
            <p:cNvPr id="679" name="線"/>
            <p:cNvSpPr/>
            <p:nvPr/>
          </p:nvSpPr>
          <p:spPr>
            <a:xfrm rot="4542458">
              <a:off x="-1188705" y="3075938"/>
              <a:ext cx="5091786" cy="1189911"/>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cubicBezTo>
                    <a:pt x="259" y="4439"/>
                    <a:pt x="815" y="8462"/>
                    <a:pt x="1602" y="11572"/>
                  </a:cubicBezTo>
                  <a:cubicBezTo>
                    <a:pt x="3089" y="17457"/>
                    <a:pt x="4980" y="19332"/>
                    <a:pt x="6934" y="20335"/>
                  </a:cubicBezTo>
                  <a:cubicBezTo>
                    <a:pt x="8800" y="21292"/>
                    <a:pt x="10787" y="21600"/>
                    <a:pt x="12697" y="21533"/>
                  </a:cubicBezTo>
                  <a:cubicBezTo>
                    <a:pt x="15640" y="21430"/>
                    <a:pt x="18607" y="20805"/>
                    <a:pt x="21600" y="196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0" name="線"/>
            <p:cNvSpPr/>
            <p:nvPr/>
          </p:nvSpPr>
          <p:spPr>
            <a:xfrm rot="4719816">
              <a:off x="-701391" y="3812066"/>
              <a:ext cx="4155602" cy="710071"/>
            </a:xfrm>
            <a:custGeom>
              <a:avLst/>
              <a:gdLst/>
              <a:ahLst/>
              <a:cxnLst>
                <a:cxn ang="0">
                  <a:pos x="wd2" y="hd2"/>
                </a:cxn>
                <a:cxn ang="5400000">
                  <a:pos x="wd2" y="hd2"/>
                </a:cxn>
                <a:cxn ang="10800000">
                  <a:pos x="wd2" y="hd2"/>
                </a:cxn>
                <a:cxn ang="16200000">
                  <a:pos x="wd2" y="hd2"/>
                </a:cxn>
              </a:cxnLst>
              <a:rect l="0" t="0" r="r" b="b"/>
              <a:pathLst>
                <a:path w="21600" h="21561" extrusionOk="0">
                  <a:moveTo>
                    <a:pt x="0" y="0"/>
                  </a:moveTo>
                  <a:cubicBezTo>
                    <a:pt x="224" y="2334"/>
                    <a:pt x="495" y="4501"/>
                    <a:pt x="808" y="6455"/>
                  </a:cubicBezTo>
                  <a:cubicBezTo>
                    <a:pt x="2381" y="16281"/>
                    <a:pt x="4715" y="19694"/>
                    <a:pt x="7013" y="20868"/>
                  </a:cubicBezTo>
                  <a:cubicBezTo>
                    <a:pt x="8165" y="21457"/>
                    <a:pt x="9319" y="21546"/>
                    <a:pt x="10474" y="21559"/>
                  </a:cubicBezTo>
                  <a:cubicBezTo>
                    <a:pt x="14175" y="21600"/>
                    <a:pt x="17885" y="20827"/>
                    <a:pt x="21600" y="1922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1" name="線"/>
            <p:cNvSpPr/>
            <p:nvPr/>
          </p:nvSpPr>
          <p:spPr>
            <a:xfrm rot="4836643">
              <a:off x="-1929283" y="2503795"/>
              <a:ext cx="6194309" cy="1343190"/>
            </a:xfrm>
            <a:custGeom>
              <a:avLst/>
              <a:gdLst/>
              <a:ahLst/>
              <a:cxnLst>
                <a:cxn ang="0">
                  <a:pos x="wd2" y="hd2"/>
                </a:cxn>
                <a:cxn ang="5400000">
                  <a:pos x="wd2" y="hd2"/>
                </a:cxn>
                <a:cxn ang="10800000">
                  <a:pos x="wd2" y="hd2"/>
                </a:cxn>
                <a:cxn ang="16200000">
                  <a:pos x="wd2" y="hd2"/>
                </a:cxn>
              </a:cxnLst>
              <a:rect l="0" t="0" r="r" b="b"/>
              <a:pathLst>
                <a:path w="21600" h="20786" extrusionOk="0">
                  <a:moveTo>
                    <a:pt x="0" y="0"/>
                  </a:moveTo>
                  <a:cubicBezTo>
                    <a:pt x="138" y="3654"/>
                    <a:pt x="495" y="7079"/>
                    <a:pt x="1031" y="9917"/>
                  </a:cubicBezTo>
                  <a:cubicBezTo>
                    <a:pt x="2613" y="18280"/>
                    <a:pt x="5159" y="20018"/>
                    <a:pt x="7540" y="20551"/>
                  </a:cubicBezTo>
                  <a:cubicBezTo>
                    <a:pt x="12219" y="21600"/>
                    <a:pt x="16967" y="19140"/>
                    <a:pt x="21600" y="12918"/>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2" name="線"/>
            <p:cNvSpPr/>
            <p:nvPr/>
          </p:nvSpPr>
          <p:spPr>
            <a:xfrm rot="3641895">
              <a:off x="404956" y="2816292"/>
              <a:ext cx="2160340" cy="8390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8" y="1634"/>
                    <a:pt x="620" y="3120"/>
                    <a:pt x="1093" y="4372"/>
                  </a:cubicBezTo>
                  <a:cubicBezTo>
                    <a:pt x="1888" y="6476"/>
                    <a:pt x="2919" y="7814"/>
                    <a:pt x="3948" y="9066"/>
                  </a:cubicBezTo>
                  <a:cubicBezTo>
                    <a:pt x="5866" y="11397"/>
                    <a:pt x="7826" y="13515"/>
                    <a:pt x="9837" y="15293"/>
                  </a:cubicBezTo>
                  <a:cubicBezTo>
                    <a:pt x="13640" y="18656"/>
                    <a:pt x="17592" y="20775"/>
                    <a:pt x="21600" y="21600"/>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3" name="線"/>
            <p:cNvSpPr/>
            <p:nvPr/>
          </p:nvSpPr>
          <p:spPr>
            <a:xfrm rot="4232591">
              <a:off x="-165365" y="2281402"/>
              <a:ext cx="3244263" cy="860233"/>
            </a:xfrm>
            <a:custGeom>
              <a:avLst/>
              <a:gdLst/>
              <a:ahLst/>
              <a:cxnLst>
                <a:cxn ang="0">
                  <a:pos x="wd2" y="hd2"/>
                </a:cxn>
                <a:cxn ang="5400000">
                  <a:pos x="wd2" y="hd2"/>
                </a:cxn>
                <a:cxn ang="10800000">
                  <a:pos x="wd2" y="hd2"/>
                </a:cxn>
                <a:cxn ang="16200000">
                  <a:pos x="wd2" y="hd2"/>
                </a:cxn>
              </a:cxnLst>
              <a:rect l="0" t="0" r="r" b="b"/>
              <a:pathLst>
                <a:path w="21600" h="21320" extrusionOk="0">
                  <a:moveTo>
                    <a:pt x="0" y="0"/>
                  </a:moveTo>
                  <a:cubicBezTo>
                    <a:pt x="362" y="2776"/>
                    <a:pt x="867" y="5262"/>
                    <a:pt x="1486" y="7315"/>
                  </a:cubicBezTo>
                  <a:cubicBezTo>
                    <a:pt x="2241" y="9821"/>
                    <a:pt x="3098" y="11564"/>
                    <a:pt x="3997" y="12961"/>
                  </a:cubicBezTo>
                  <a:cubicBezTo>
                    <a:pt x="4897" y="14361"/>
                    <a:pt x="5844" y="15421"/>
                    <a:pt x="6807" y="16356"/>
                  </a:cubicBezTo>
                  <a:cubicBezTo>
                    <a:pt x="9264" y="18743"/>
                    <a:pt x="11882" y="20475"/>
                    <a:pt x="14475" y="21062"/>
                  </a:cubicBezTo>
                  <a:cubicBezTo>
                    <a:pt x="16853" y="21600"/>
                    <a:pt x="19238" y="21297"/>
                    <a:pt x="21600" y="20157"/>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684" name="線"/>
            <p:cNvSpPr/>
            <p:nvPr/>
          </p:nvSpPr>
          <p:spPr>
            <a:xfrm rot="4465146">
              <a:off x="-757150" y="1682080"/>
              <a:ext cx="4301410" cy="1065326"/>
            </a:xfrm>
            <a:custGeom>
              <a:avLst/>
              <a:gdLst/>
              <a:ahLst/>
              <a:cxnLst>
                <a:cxn ang="0">
                  <a:pos x="wd2" y="hd2"/>
                </a:cxn>
                <a:cxn ang="5400000">
                  <a:pos x="wd2" y="hd2"/>
                </a:cxn>
                <a:cxn ang="10800000">
                  <a:pos x="wd2" y="hd2"/>
                </a:cxn>
                <a:cxn ang="16200000">
                  <a:pos x="wd2" y="hd2"/>
                </a:cxn>
              </a:cxnLst>
              <a:rect l="0" t="0" r="r" b="b"/>
              <a:pathLst>
                <a:path w="21600" h="20494" extrusionOk="0">
                  <a:moveTo>
                    <a:pt x="0" y="0"/>
                  </a:moveTo>
                  <a:cubicBezTo>
                    <a:pt x="77" y="1181"/>
                    <a:pt x="198" y="2314"/>
                    <a:pt x="360" y="3361"/>
                  </a:cubicBezTo>
                  <a:cubicBezTo>
                    <a:pt x="988" y="7413"/>
                    <a:pt x="2034" y="9625"/>
                    <a:pt x="3133" y="11512"/>
                  </a:cubicBezTo>
                  <a:cubicBezTo>
                    <a:pt x="5078" y="14849"/>
                    <a:pt x="7233" y="17470"/>
                    <a:pt x="9404" y="18909"/>
                  </a:cubicBezTo>
                  <a:cubicBezTo>
                    <a:pt x="13462" y="21600"/>
                    <a:pt x="17624" y="20859"/>
                    <a:pt x="21600" y="16731"/>
                  </a:cubicBezTo>
                </a:path>
              </a:pathLst>
            </a:cu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688" name="グループ"/>
          <p:cNvGrpSpPr/>
          <p:nvPr/>
        </p:nvGrpSpPr>
        <p:grpSpPr>
          <a:xfrm>
            <a:off x="12837314" y="5491345"/>
            <a:ext cx="4030639" cy="1274861"/>
            <a:chOff x="0" y="0"/>
            <a:chExt cx="4030637" cy="1274860"/>
          </a:xfrm>
        </p:grpSpPr>
        <p:sp>
          <p:nvSpPr>
            <p:cNvPr id="686" name="楕円"/>
            <p:cNvSpPr/>
            <p:nvPr/>
          </p:nvSpPr>
          <p:spPr>
            <a:xfrm>
              <a:off x="0" y="4860"/>
              <a:ext cx="4030638" cy="12700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87" name="線"/>
            <p:cNvSpPr/>
            <p:nvPr/>
          </p:nvSpPr>
          <p:spPr>
            <a:xfrm flipV="1">
              <a:off x="2015317" y="-1"/>
              <a:ext cx="1" cy="127017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694" name="グループ"/>
          <p:cNvGrpSpPr/>
          <p:nvPr/>
        </p:nvGrpSpPr>
        <p:grpSpPr>
          <a:xfrm>
            <a:off x="13278023" y="5705182"/>
            <a:ext cx="1304855" cy="2667949"/>
            <a:chOff x="0" y="0"/>
            <a:chExt cx="1304853" cy="2667948"/>
          </a:xfrm>
        </p:grpSpPr>
        <p:sp>
          <p:nvSpPr>
            <p:cNvPr id="689"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690"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693" name="グループ"/>
            <p:cNvGrpSpPr/>
            <p:nvPr/>
          </p:nvGrpSpPr>
          <p:grpSpPr>
            <a:xfrm>
              <a:off x="195475" y="39761"/>
              <a:ext cx="948756" cy="2586827"/>
              <a:chOff x="-314676" y="0"/>
              <a:chExt cx="948755" cy="2586826"/>
            </a:xfrm>
          </p:grpSpPr>
          <mc:AlternateContent xmlns:mc="http://schemas.openxmlformats.org/markup-compatibility/2006">
            <mc:Choice xmlns:a14="http://schemas.microsoft.com/office/drawing/2010/main" Requires="a14">
              <p:sp>
                <p:nvSpPr>
                  <p:cNvPr id="691" name="方程式"/>
                  <p:cNvSpPr txBox="1"/>
                  <p:nvPr/>
                </p:nvSpPr>
                <p:spPr>
                  <a:xfrm>
                    <a:off x="-314677" y="1878288"/>
                    <a:ext cx="939802"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p:sp>
                <p:nvSpPr>
                  <p:cNvPr id="691" name="方程式"/>
                  <p:cNvSpPr txBox="1">
                    <a:spLocks noRot="1" noChangeAspect="1" noMove="1" noResize="1" noEditPoints="1" noAdjustHandles="1" noChangeArrowheads="1" noChangeShapeType="1" noTextEdit="1"/>
                  </p:cNvSpPr>
                  <p:nvPr/>
                </p:nvSpPr>
                <p:spPr>
                  <a:xfrm>
                    <a:off x="-314677" y="1878288"/>
                    <a:ext cx="939802" cy="708539"/>
                  </a:xfrm>
                  <a:prstGeom prst="rect">
                    <a:avLst/>
                  </a:prstGeom>
                  <a:blipFill>
                    <a:blip r:embed="rId21"/>
                    <a:stretch>
                      <a:fillRect l="-21333" r="-33333"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92" name="方程式"/>
                  <p:cNvSpPr txBox="1"/>
                  <p:nvPr/>
                </p:nvSpPr>
                <p:spPr>
                  <a:xfrm>
                    <a:off x="-305724" y="0"/>
                    <a:ext cx="939803"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𝜇</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p:sp>
                <p:nvSpPr>
                  <p:cNvPr id="692" name="方程式"/>
                  <p:cNvSpPr txBox="1">
                    <a:spLocks noRot="1" noChangeAspect="1" noMove="1" noResize="1" noEditPoints="1" noAdjustHandles="1" noChangeArrowheads="1" noChangeShapeType="1" noTextEdit="1"/>
                  </p:cNvSpPr>
                  <p:nvPr/>
                </p:nvSpPr>
                <p:spPr>
                  <a:xfrm>
                    <a:off x="-305724" y="0"/>
                    <a:ext cx="939803" cy="708539"/>
                  </a:xfrm>
                  <a:prstGeom prst="rect">
                    <a:avLst/>
                  </a:prstGeom>
                  <a:blipFill>
                    <a:blip r:embed="rId22"/>
                    <a:stretch>
                      <a:fillRect l="-21333" r="-33333" b="-26316"/>
                    </a:stretch>
                  </a:blipFill>
                  <a:ln w="12700" cap="flat">
                    <a:noFill/>
                    <a:miter lim="400000"/>
                  </a:ln>
                  <a:effectLst/>
                </p:spPr>
                <p:txBody>
                  <a:bodyPr/>
                  <a:lstStyle/>
                  <a:p>
                    <a:r>
                      <a:rPr lang="ja-JP" altLang="en-US">
                        <a:noFill/>
                      </a:rPr>
                      <a:t> </a:t>
                    </a:r>
                  </a:p>
                </p:txBody>
              </p:sp>
            </mc:Fallback>
          </mc:AlternateContent>
        </p:grpSp>
      </p:grpSp>
      <p:grpSp>
        <p:nvGrpSpPr>
          <p:cNvPr id="697" name="グループ"/>
          <p:cNvGrpSpPr/>
          <p:nvPr/>
        </p:nvGrpSpPr>
        <p:grpSpPr>
          <a:xfrm>
            <a:off x="15369464" y="5799466"/>
            <a:ext cx="895776" cy="2566956"/>
            <a:chOff x="-147861" y="-11373"/>
            <a:chExt cx="895775" cy="2566955"/>
          </a:xfrm>
        </p:grpSpPr>
        <mc:AlternateContent xmlns:mc="http://schemas.openxmlformats.org/markup-compatibility/2006">
          <mc:Choice xmlns:a14="http://schemas.microsoft.com/office/drawing/2010/main" Requires="a14">
            <p:sp>
              <p:nvSpPr>
                <p:cNvPr id="695" name="方程式"/>
                <p:cNvSpPr txBox="1"/>
                <p:nvPr/>
              </p:nvSpPr>
              <p:spPr>
                <a:xfrm>
                  <a:off x="-147862" y="1847043"/>
                  <a:ext cx="89577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2</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p:sp>
              <p:nvSpPr>
                <p:cNvPr id="695" name="方程式"/>
                <p:cNvSpPr txBox="1">
                  <a:spLocks noRot="1" noChangeAspect="1" noMove="1" noResize="1" noEditPoints="1" noAdjustHandles="1" noChangeArrowheads="1" noChangeShapeType="1" noTextEdit="1"/>
                </p:cNvSpPr>
                <p:nvPr/>
              </p:nvSpPr>
              <p:spPr>
                <a:xfrm>
                  <a:off x="-147862" y="1847043"/>
                  <a:ext cx="895776" cy="708539"/>
                </a:xfrm>
                <a:prstGeom prst="rect">
                  <a:avLst/>
                </a:prstGeom>
                <a:blipFill>
                  <a:blip r:embed="rId23"/>
                  <a:stretch>
                    <a:fillRect l="-23944" r="-39437" b="-21053"/>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96" name="方程式"/>
                <p:cNvSpPr txBox="1"/>
                <p:nvPr/>
              </p:nvSpPr>
              <p:spPr>
                <a:xfrm>
                  <a:off x="-146596" y="-11374"/>
                  <a:ext cx="893244"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075B9"/>
                                </a:solidFill>
                                <a:latin typeface="Cambria Math" panose="02040503050406030204" pitchFamily="18" charset="0"/>
                              </a:rPr>
                            </m:ctrlPr>
                          </m:sSubSupPr>
                          <m:e>
                            <m:r>
                              <a:rPr sz="4700" i="1">
                                <a:solidFill>
                                  <a:srgbClr val="0075B9"/>
                                </a:solidFill>
                                <a:latin typeface="Cambria Math" panose="02040503050406030204" pitchFamily="18" charset="0"/>
                              </a:rPr>
                              <m:t>h</m:t>
                            </m:r>
                          </m:e>
                          <m:sub>
                            <m:r>
                              <a:rPr sz="4700" i="1">
                                <a:solidFill>
                                  <a:srgbClr val="0075B9"/>
                                </a:solidFill>
                                <a:latin typeface="Cambria Math" panose="02040503050406030204" pitchFamily="18" charset="0"/>
                              </a:rPr>
                              <m:t>1</m:t>
                            </m:r>
                          </m:sub>
                          <m:sup>
                            <m:r>
                              <a:rPr sz="4700" i="1">
                                <a:solidFill>
                                  <a:srgbClr val="0075B9"/>
                                </a:solidFill>
                                <a:latin typeface="Cambria Math" panose="02040503050406030204" pitchFamily="18" charset="0"/>
                              </a:rPr>
                              <m:t>𝑡</m:t>
                            </m:r>
                            <m:r>
                              <a:rPr sz="4700" i="1">
                                <a:solidFill>
                                  <a:srgbClr val="0075B9"/>
                                </a:solidFill>
                                <a:latin typeface="Cambria Math" panose="02040503050406030204" pitchFamily="18" charset="0"/>
                              </a:rPr>
                              <m:t>+1</m:t>
                            </m:r>
                          </m:sup>
                        </m:sSubSup>
                      </m:oMath>
                    </m:oMathPara>
                  </a14:m>
                  <a:endParaRPr sz="4700">
                    <a:solidFill>
                      <a:srgbClr val="0076BA"/>
                    </a:solidFill>
                  </a:endParaRPr>
                </a:p>
              </p:txBody>
            </p:sp>
          </mc:Choice>
          <mc:Fallback>
            <p:sp>
              <p:nvSpPr>
                <p:cNvPr id="696" name="方程式"/>
                <p:cNvSpPr txBox="1">
                  <a:spLocks noRot="1" noChangeAspect="1" noMove="1" noResize="1" noEditPoints="1" noAdjustHandles="1" noChangeArrowheads="1" noChangeShapeType="1" noTextEdit="1"/>
                </p:cNvSpPr>
                <p:nvPr/>
              </p:nvSpPr>
              <p:spPr>
                <a:xfrm>
                  <a:off x="-146596" y="-11374"/>
                  <a:ext cx="893244" cy="708539"/>
                </a:xfrm>
                <a:prstGeom prst="rect">
                  <a:avLst/>
                </a:prstGeom>
                <a:blipFill>
                  <a:blip r:embed="rId24"/>
                  <a:stretch>
                    <a:fillRect l="-23944" r="-39437" b="-21053"/>
                  </a:stretch>
                </a:blipFill>
                <a:ln w="12700" cap="flat">
                  <a:noFill/>
                  <a:miter lim="400000"/>
                </a:ln>
                <a:effectLst/>
              </p:spPr>
              <p:txBody>
                <a:bodyPr/>
                <a:lstStyle/>
                <a:p>
                  <a:r>
                    <a:rPr lang="ja-JP" altLang="en-US">
                      <a:noFill/>
                    </a:rPr>
                    <a:t> </a:t>
                  </a:r>
                </a:p>
              </p:txBody>
            </p:sp>
          </mc:Fallback>
        </mc:AlternateContent>
      </p:grpSp>
      <p:grpSp>
        <p:nvGrpSpPr>
          <p:cNvPr id="700" name="グループ"/>
          <p:cNvGrpSpPr/>
          <p:nvPr/>
        </p:nvGrpSpPr>
        <p:grpSpPr>
          <a:xfrm>
            <a:off x="15521350" y="1138847"/>
            <a:ext cx="1483794" cy="6267956"/>
            <a:chOff x="0" y="0"/>
            <a:chExt cx="1483793" cy="6267954"/>
          </a:xfrm>
        </p:grpSpPr>
        <p:sp>
          <p:nvSpPr>
            <p:cNvPr id="698"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699"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1">
                  <a:lumOff val="-13575"/>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704" name="グループ"/>
          <p:cNvGrpSpPr/>
          <p:nvPr/>
        </p:nvGrpSpPr>
        <p:grpSpPr>
          <a:xfrm>
            <a:off x="16882848" y="6111218"/>
            <a:ext cx="2596814" cy="3848509"/>
            <a:chOff x="0" y="0"/>
            <a:chExt cx="2596812" cy="3848507"/>
          </a:xfrm>
        </p:grpSpPr>
        <p:sp>
          <p:nvSpPr>
            <p:cNvPr id="701" name="線"/>
            <p:cNvSpPr/>
            <p:nvPr/>
          </p:nvSpPr>
          <p:spPr>
            <a:xfrm>
              <a:off x="0" y="0"/>
              <a:ext cx="2586736" cy="933586"/>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2" name="線"/>
            <p:cNvSpPr/>
            <p:nvPr/>
          </p:nvSpPr>
          <p:spPr>
            <a:xfrm flipV="1">
              <a:off x="99894" y="932852"/>
              <a:ext cx="2496919" cy="93993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sp>
          <p:nvSpPr>
            <p:cNvPr id="703" name="線"/>
            <p:cNvSpPr/>
            <p:nvPr/>
          </p:nvSpPr>
          <p:spPr>
            <a:xfrm flipV="1">
              <a:off x="93998" y="952389"/>
              <a:ext cx="2485244" cy="2896119"/>
            </a:xfrm>
            <a:prstGeom prst="line">
              <a:avLst/>
            </a:prstGeom>
            <a:noFill/>
            <a:ln w="76200" cap="flat">
              <a:solidFill>
                <a:schemeClr val="accent3">
                  <a:hueOff val="914337"/>
                  <a:satOff val="31515"/>
                  <a:lumOff val="-30790"/>
                </a:schemeClr>
              </a:solidFill>
              <a:prstDash val="solid"/>
              <a:miter lim="400000"/>
            </a:ln>
            <a:effectLst/>
          </p:spPr>
          <p:txBody>
            <a:bodyPr wrap="square" lIns="50800" tIns="50800" rIns="50800" bIns="50800" numCol="1" anchor="ctr">
              <a:noAutofit/>
            </a:bodyPr>
            <a:lstStyle/>
            <a:p>
              <a:endParaRPr/>
            </a:p>
          </p:txBody>
        </p:sp>
      </p:grpSp>
      <p:grpSp>
        <p:nvGrpSpPr>
          <p:cNvPr id="710" name="グループ"/>
          <p:cNvGrpSpPr/>
          <p:nvPr/>
        </p:nvGrpSpPr>
        <p:grpSpPr>
          <a:xfrm>
            <a:off x="13856065" y="768992"/>
            <a:ext cx="1681735" cy="1826694"/>
            <a:chOff x="0" y="0"/>
            <a:chExt cx="1681733" cy="1826693"/>
          </a:xfrm>
        </p:grpSpPr>
        <p:sp>
          <p:nvSpPr>
            <p:cNvPr id="705"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709" name="グループ"/>
            <p:cNvGrpSpPr/>
            <p:nvPr/>
          </p:nvGrpSpPr>
          <p:grpSpPr>
            <a:xfrm>
              <a:off x="0" y="0"/>
              <a:ext cx="1681734" cy="1775894"/>
              <a:chOff x="0" y="0"/>
              <a:chExt cx="1681733" cy="1775893"/>
            </a:xfrm>
          </p:grpSpPr>
          <p:sp>
            <p:nvSpPr>
              <p:cNvPr id="706"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707" name="方程式"/>
                  <p:cNvSpPr txBox="1"/>
                  <p:nvPr/>
                </p:nvSpPr>
                <p:spPr>
                  <a:xfrm>
                    <a:off x="451261" y="78306"/>
                    <a:ext cx="779213"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1</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p:sp>
                <p:nvSpPr>
                  <p:cNvPr id="707" name="方程式"/>
                  <p:cNvSpPr txBox="1">
                    <a:spLocks noRot="1" noChangeAspect="1" noMove="1" noResize="1" noEditPoints="1" noAdjustHandles="1" noChangeArrowheads="1" noChangeShapeType="1" noTextEdit="1"/>
                  </p:cNvSpPr>
                  <p:nvPr/>
                </p:nvSpPr>
                <p:spPr>
                  <a:xfrm>
                    <a:off x="451261" y="78306"/>
                    <a:ext cx="779213" cy="618088"/>
                  </a:xfrm>
                  <a:prstGeom prst="rect">
                    <a:avLst/>
                  </a:prstGeom>
                  <a:blipFill>
                    <a:blip r:embed="rId25"/>
                    <a:stretch>
                      <a:fillRect l="-24194" r="-40323"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08" name="方程式"/>
                  <p:cNvSpPr txBox="1"/>
                  <p:nvPr/>
                </p:nvSpPr>
                <p:spPr>
                  <a:xfrm>
                    <a:off x="449313" y="1157806"/>
                    <a:ext cx="78310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075B9"/>
                                  </a:solidFill>
                                  <a:latin typeface="Cambria Math" panose="02040503050406030204" pitchFamily="18" charset="0"/>
                                </a:rPr>
                              </m:ctrlPr>
                            </m:sSubSupPr>
                            <m:e>
                              <m:r>
                                <a:rPr sz="4100" i="1">
                                  <a:solidFill>
                                    <a:srgbClr val="0075B9"/>
                                  </a:solidFill>
                                  <a:latin typeface="Cambria Math" panose="02040503050406030204" pitchFamily="18" charset="0"/>
                                </a:rPr>
                                <m:t>h</m:t>
                              </m:r>
                            </m:e>
                            <m:sub>
                              <m:r>
                                <a:rPr sz="4100" i="1">
                                  <a:solidFill>
                                    <a:srgbClr val="0075B9"/>
                                  </a:solidFill>
                                  <a:latin typeface="Cambria Math" panose="02040503050406030204" pitchFamily="18" charset="0"/>
                                </a:rPr>
                                <m:t>2</m:t>
                              </m:r>
                            </m:sub>
                            <m:sup>
                              <m:r>
                                <a:rPr sz="4100" i="1">
                                  <a:solidFill>
                                    <a:srgbClr val="0075B9"/>
                                  </a:solidFill>
                                  <a:latin typeface="Cambria Math" panose="02040503050406030204" pitchFamily="18" charset="0"/>
                                </a:rPr>
                                <m:t>𝑡</m:t>
                              </m:r>
                              <m:r>
                                <a:rPr sz="4100" i="1">
                                  <a:solidFill>
                                    <a:srgbClr val="0075B9"/>
                                  </a:solidFill>
                                  <a:latin typeface="Cambria Math" panose="02040503050406030204" pitchFamily="18" charset="0"/>
                                </a:rPr>
                                <m:t>+1</m:t>
                              </m:r>
                            </m:sup>
                          </m:sSubSup>
                        </m:oMath>
                      </m:oMathPara>
                    </a14:m>
                    <a:endParaRPr sz="4100">
                      <a:solidFill>
                        <a:srgbClr val="0076BA"/>
                      </a:solidFill>
                    </a:endParaRPr>
                  </a:p>
                </p:txBody>
              </p:sp>
            </mc:Choice>
            <mc:Fallback>
              <p:sp>
                <p:nvSpPr>
                  <p:cNvPr id="708" name="方程式"/>
                  <p:cNvSpPr txBox="1">
                    <a:spLocks noRot="1" noChangeAspect="1" noMove="1" noResize="1" noEditPoints="1" noAdjustHandles="1" noChangeArrowheads="1" noChangeShapeType="1" noTextEdit="1"/>
                  </p:cNvSpPr>
                  <p:nvPr/>
                </p:nvSpPr>
                <p:spPr>
                  <a:xfrm>
                    <a:off x="449313" y="1157806"/>
                    <a:ext cx="783108" cy="618088"/>
                  </a:xfrm>
                  <a:prstGeom prst="rect">
                    <a:avLst/>
                  </a:prstGeom>
                  <a:blipFill>
                    <a:blip r:embed="rId26"/>
                    <a:stretch>
                      <a:fillRect l="-24194" r="-40323" b="-20000"/>
                    </a:stretch>
                  </a:blipFill>
                  <a:ln w="12700" cap="flat">
                    <a:noFill/>
                    <a:miter lim="400000"/>
                  </a:ln>
                  <a:effectLst/>
                </p:spPr>
                <p:txBody>
                  <a:bodyPr/>
                  <a:lstStyle/>
                  <a:p>
                    <a:r>
                      <a:rPr lang="ja-JP" altLang="en-US">
                        <a:noFill/>
                      </a:rPr>
                      <a:t> </a:t>
                    </a:r>
                  </a:p>
                </p:txBody>
              </p:sp>
            </mc:Fallback>
          </mc:AlternateContent>
        </p:grpSp>
      </p:grpSp>
      <p:grpSp>
        <p:nvGrpSpPr>
          <p:cNvPr id="716" name="グループ"/>
          <p:cNvGrpSpPr/>
          <p:nvPr/>
        </p:nvGrpSpPr>
        <p:grpSpPr>
          <a:xfrm>
            <a:off x="13298623" y="5705181"/>
            <a:ext cx="1304855" cy="2667950"/>
            <a:chOff x="0" y="0"/>
            <a:chExt cx="1304853" cy="2667948"/>
          </a:xfrm>
        </p:grpSpPr>
        <p:sp>
          <p:nvSpPr>
            <p:cNvPr id="711" name="角丸四角形"/>
            <p:cNvSpPr/>
            <p:nvPr/>
          </p:nvSpPr>
          <p:spPr>
            <a:xfrm>
              <a:off x="0" y="0"/>
              <a:ext cx="1270000"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2" name="角丸四角形"/>
            <p:cNvSpPr/>
            <p:nvPr/>
          </p:nvSpPr>
          <p:spPr>
            <a:xfrm>
              <a:off x="34853" y="1889728"/>
              <a:ext cx="1270001" cy="778221"/>
            </a:xfrm>
            <a:prstGeom prst="roundRect">
              <a:avLst>
                <a:gd name="adj" fmla="val 2447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715" name="グループ"/>
            <p:cNvGrpSpPr/>
            <p:nvPr/>
          </p:nvGrpSpPr>
          <p:grpSpPr>
            <a:xfrm>
              <a:off x="195475" y="39761"/>
              <a:ext cx="982660" cy="2586827"/>
              <a:chOff x="-314676" y="0"/>
              <a:chExt cx="982658" cy="2586826"/>
            </a:xfrm>
          </p:grpSpPr>
          <mc:AlternateContent xmlns:mc="http://schemas.openxmlformats.org/markup-compatibility/2006">
            <mc:Choice xmlns:a14="http://schemas.microsoft.com/office/drawing/2010/main" Requires="a14">
              <p:sp>
                <p:nvSpPr>
                  <p:cNvPr id="713" name="方程式"/>
                  <p:cNvSpPr txBox="1"/>
                  <p:nvPr/>
                </p:nvSpPr>
                <p:spPr>
                  <a:xfrm>
                    <a:off x="-314677" y="1878288"/>
                    <a:ext cx="973706"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p:sp>
                <p:nvSpPr>
                  <p:cNvPr id="713" name="方程式"/>
                  <p:cNvSpPr txBox="1">
                    <a:spLocks noRot="1" noChangeAspect="1" noMove="1" noResize="1" noEditPoints="1" noAdjustHandles="1" noChangeArrowheads="1" noChangeShapeType="1" noTextEdit="1"/>
                  </p:cNvSpPr>
                  <p:nvPr/>
                </p:nvSpPr>
                <p:spPr>
                  <a:xfrm>
                    <a:off x="-314677" y="1878288"/>
                    <a:ext cx="973706" cy="708539"/>
                  </a:xfrm>
                  <a:prstGeom prst="rect">
                    <a:avLst/>
                  </a:prstGeom>
                  <a:blipFill>
                    <a:blip r:embed="rId27"/>
                    <a:stretch>
                      <a:fillRect l="-20513" r="-28205" b="-26316"/>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14" name="方程式"/>
                  <p:cNvSpPr txBox="1"/>
                  <p:nvPr/>
                </p:nvSpPr>
                <p:spPr>
                  <a:xfrm>
                    <a:off x="-305724" y="0"/>
                    <a:ext cx="973707"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p:sp>
                <p:nvSpPr>
                  <p:cNvPr id="714" name="方程式"/>
                  <p:cNvSpPr txBox="1">
                    <a:spLocks noRot="1" noChangeAspect="1" noMove="1" noResize="1" noEditPoints="1" noAdjustHandles="1" noChangeArrowheads="1" noChangeShapeType="1" noTextEdit="1"/>
                  </p:cNvSpPr>
                  <p:nvPr/>
                </p:nvSpPr>
                <p:spPr>
                  <a:xfrm>
                    <a:off x="-305724" y="0"/>
                    <a:ext cx="973707" cy="708539"/>
                  </a:xfrm>
                  <a:prstGeom prst="rect">
                    <a:avLst/>
                  </a:prstGeom>
                  <a:blipFill>
                    <a:blip r:embed="rId28"/>
                    <a:stretch>
                      <a:fillRect l="-20779" r="-29870" b="-26316"/>
                    </a:stretch>
                  </a:blipFill>
                  <a:ln w="12700" cap="flat">
                    <a:noFill/>
                    <a:miter lim="400000"/>
                  </a:ln>
                  <a:effectLst/>
                </p:spPr>
                <p:txBody>
                  <a:bodyPr/>
                  <a:lstStyle/>
                  <a:p>
                    <a:r>
                      <a:rPr lang="ja-JP" altLang="en-US">
                        <a:noFill/>
                      </a:rPr>
                      <a:t> </a:t>
                    </a:r>
                  </a:p>
                </p:txBody>
              </p:sp>
            </mc:Fallback>
          </mc:AlternateContent>
        </p:grpSp>
      </p:grpSp>
      <p:grpSp>
        <p:nvGrpSpPr>
          <p:cNvPr id="723" name="グループ"/>
          <p:cNvGrpSpPr/>
          <p:nvPr/>
        </p:nvGrpSpPr>
        <p:grpSpPr>
          <a:xfrm>
            <a:off x="15246168" y="5739807"/>
            <a:ext cx="1143881" cy="2642555"/>
            <a:chOff x="0" y="0"/>
            <a:chExt cx="1143880" cy="2642553"/>
          </a:xfrm>
        </p:grpSpPr>
        <p:grpSp>
          <p:nvGrpSpPr>
            <p:cNvPr id="719" name="グループ"/>
            <p:cNvGrpSpPr/>
            <p:nvPr/>
          </p:nvGrpSpPr>
          <p:grpSpPr>
            <a:xfrm>
              <a:off x="0" y="0"/>
              <a:ext cx="1143881" cy="2642554"/>
              <a:chOff x="0" y="0"/>
              <a:chExt cx="1143880" cy="2642553"/>
            </a:xfrm>
          </p:grpSpPr>
          <p:sp>
            <p:nvSpPr>
              <p:cNvPr id="717" name="角丸四角形"/>
              <p:cNvSpPr/>
              <p:nvPr/>
            </p:nvSpPr>
            <p:spPr>
              <a:xfrm>
                <a:off x="0" y="0"/>
                <a:ext cx="1139483" cy="812800"/>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18" name="角丸四角形"/>
              <p:cNvSpPr/>
              <p:nvPr/>
            </p:nvSpPr>
            <p:spPr>
              <a:xfrm>
                <a:off x="4398" y="1829753"/>
                <a:ext cx="1139483" cy="812801"/>
              </a:xfrm>
              <a:prstGeom prst="roundRect">
                <a:avLst>
                  <a:gd name="adj" fmla="val 2102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grpSp>
          <p:nvGrpSpPr>
            <p:cNvPr id="722" name="グループ"/>
            <p:cNvGrpSpPr/>
            <p:nvPr/>
          </p:nvGrpSpPr>
          <p:grpSpPr>
            <a:xfrm>
              <a:off x="124052" y="40846"/>
              <a:ext cx="929680" cy="2566956"/>
              <a:chOff x="-147861" y="-11373"/>
              <a:chExt cx="929679" cy="2566955"/>
            </a:xfrm>
          </p:grpSpPr>
          <mc:AlternateContent xmlns:mc="http://schemas.openxmlformats.org/markup-compatibility/2006">
            <mc:Choice xmlns:a14="http://schemas.microsoft.com/office/drawing/2010/main" Requires="a14">
              <p:sp>
                <p:nvSpPr>
                  <p:cNvPr id="720" name="方程式"/>
                  <p:cNvSpPr txBox="1"/>
                  <p:nvPr/>
                </p:nvSpPr>
                <p:spPr>
                  <a:xfrm>
                    <a:off x="-147862" y="1847043"/>
                    <a:ext cx="929680"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2</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p:sp>
                <p:nvSpPr>
                  <p:cNvPr id="720" name="方程式"/>
                  <p:cNvSpPr txBox="1">
                    <a:spLocks noRot="1" noChangeAspect="1" noMove="1" noResize="1" noEditPoints="1" noAdjustHandles="1" noChangeArrowheads="1" noChangeShapeType="1" noTextEdit="1"/>
                  </p:cNvSpPr>
                  <p:nvPr/>
                </p:nvSpPr>
                <p:spPr>
                  <a:xfrm>
                    <a:off x="-147862" y="1847043"/>
                    <a:ext cx="929680" cy="708539"/>
                  </a:xfrm>
                  <a:prstGeom prst="rect">
                    <a:avLst/>
                  </a:prstGeom>
                  <a:blipFill>
                    <a:blip r:embed="rId29"/>
                    <a:stretch>
                      <a:fillRect l="-22973" r="-33784" b="-19298"/>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21" name="方程式"/>
                  <p:cNvSpPr txBox="1"/>
                  <p:nvPr/>
                </p:nvSpPr>
                <p:spPr>
                  <a:xfrm>
                    <a:off x="-146596" y="-11374"/>
                    <a:ext cx="927148" cy="708539"/>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h</m:t>
                              </m:r>
                            </m:e>
                            <m:sub>
                              <m:r>
                                <a:rPr sz="4700" i="1">
                                  <a:solidFill>
                                    <a:srgbClr val="017000"/>
                                  </a:solidFill>
                                  <a:latin typeface="Cambria Math" panose="02040503050406030204" pitchFamily="18" charset="0"/>
                                </a:rPr>
                                <m:t>1</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p:sp>
                <p:nvSpPr>
                  <p:cNvPr id="721" name="方程式"/>
                  <p:cNvSpPr txBox="1">
                    <a:spLocks noRot="1" noChangeAspect="1" noMove="1" noResize="1" noEditPoints="1" noAdjustHandles="1" noChangeArrowheads="1" noChangeShapeType="1" noTextEdit="1"/>
                  </p:cNvSpPr>
                  <p:nvPr/>
                </p:nvSpPr>
                <p:spPr>
                  <a:xfrm>
                    <a:off x="-146596" y="-11374"/>
                    <a:ext cx="927148" cy="708539"/>
                  </a:xfrm>
                  <a:prstGeom prst="rect">
                    <a:avLst/>
                  </a:prstGeom>
                  <a:blipFill>
                    <a:blip r:embed="rId30"/>
                    <a:stretch>
                      <a:fillRect l="-22973" r="-35135" b="-19298"/>
                    </a:stretch>
                  </a:blipFill>
                  <a:ln w="12700" cap="flat">
                    <a:noFill/>
                    <a:miter lim="400000"/>
                  </a:ln>
                  <a:effectLst/>
                </p:spPr>
                <p:txBody>
                  <a:bodyPr/>
                  <a:lstStyle/>
                  <a:p>
                    <a:r>
                      <a:rPr lang="ja-JP" altLang="en-US">
                        <a:noFill/>
                      </a:rPr>
                      <a:t> </a:t>
                    </a:r>
                  </a:p>
                </p:txBody>
              </p:sp>
            </mc:Fallback>
          </mc:AlternateContent>
        </p:grpSp>
      </p:grpSp>
      <p:grpSp>
        <p:nvGrpSpPr>
          <p:cNvPr id="726" name="グループ"/>
          <p:cNvGrpSpPr/>
          <p:nvPr/>
        </p:nvGrpSpPr>
        <p:grpSpPr>
          <a:xfrm>
            <a:off x="15522041" y="1138847"/>
            <a:ext cx="1483795" cy="6267956"/>
            <a:chOff x="0" y="0"/>
            <a:chExt cx="1483793" cy="6267954"/>
          </a:xfrm>
        </p:grpSpPr>
        <p:sp>
          <p:nvSpPr>
            <p:cNvPr id="724" name="線"/>
            <p:cNvSpPr/>
            <p:nvPr/>
          </p:nvSpPr>
          <p:spPr>
            <a:xfrm>
              <a:off x="45029" y="0"/>
              <a:ext cx="1438765" cy="4517204"/>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sp>
          <p:nvSpPr>
            <p:cNvPr id="725" name="線"/>
            <p:cNvSpPr/>
            <p:nvPr/>
          </p:nvSpPr>
          <p:spPr>
            <a:xfrm>
              <a:off x="0" y="1061829"/>
              <a:ext cx="1438764" cy="5206126"/>
            </a:xfrm>
            <a:custGeom>
              <a:avLst/>
              <a:gdLst/>
              <a:ahLst/>
              <a:cxnLst>
                <a:cxn ang="0">
                  <a:pos x="wd2" y="hd2"/>
                </a:cxn>
                <a:cxn ang="5400000">
                  <a:pos x="wd2" y="hd2"/>
                </a:cxn>
                <a:cxn ang="10800000">
                  <a:pos x="wd2" y="hd2"/>
                </a:cxn>
                <a:cxn ang="16200000">
                  <a:pos x="wd2" y="hd2"/>
                </a:cxn>
              </a:cxnLst>
              <a:rect l="0" t="0" r="r" b="b"/>
              <a:pathLst>
                <a:path w="21182" h="21600" extrusionOk="0">
                  <a:moveTo>
                    <a:pt x="9856" y="21600"/>
                  </a:moveTo>
                  <a:cubicBezTo>
                    <a:pt x="16721" y="18469"/>
                    <a:pt x="20656" y="14759"/>
                    <a:pt x="21136" y="10919"/>
                  </a:cubicBezTo>
                  <a:cubicBezTo>
                    <a:pt x="21600" y="7210"/>
                    <a:pt x="18666" y="3203"/>
                    <a:pt x="8305" y="1014"/>
                  </a:cubicBezTo>
                  <a:cubicBezTo>
                    <a:pt x="5797" y="484"/>
                    <a:pt x="2962" y="137"/>
                    <a:pt x="0" y="0"/>
                  </a:cubicBezTo>
                </a:path>
              </a:pathLst>
            </a:custGeom>
            <a:noFill/>
            <a:ln w="76200" cap="flat">
              <a:solidFill>
                <a:schemeClr val="accent3">
                  <a:hueOff val="914337"/>
                  <a:satOff val="31515"/>
                  <a:lumOff val="-30790"/>
                </a:schemeClr>
              </a:solidFill>
              <a:prstDash val="sysDot"/>
              <a:miter lim="400000"/>
              <a:tailEnd type="triangle" w="med" len="med"/>
            </a:ln>
            <a:effectLst/>
          </p:spPr>
          <p:txBody>
            <a:bodyPr wrap="square" lIns="50800" tIns="50800" rIns="50800" bIns="50800" numCol="1" anchor="ctr">
              <a:noAutofit/>
            </a:bodyPr>
            <a:lstStyle/>
            <a:p>
              <a:endParaRPr/>
            </a:p>
          </p:txBody>
        </p:sp>
      </p:grpSp>
      <p:grpSp>
        <p:nvGrpSpPr>
          <p:cNvPr id="729" name="グループ"/>
          <p:cNvGrpSpPr/>
          <p:nvPr/>
        </p:nvGrpSpPr>
        <p:grpSpPr>
          <a:xfrm>
            <a:off x="19828278" y="6639106"/>
            <a:ext cx="1181101" cy="774701"/>
            <a:chOff x="0" y="0"/>
            <a:chExt cx="1181100" cy="774700"/>
          </a:xfrm>
        </p:grpSpPr>
        <p:sp>
          <p:nvSpPr>
            <p:cNvPr id="727" name="角丸四角形"/>
            <p:cNvSpPr/>
            <p:nvPr/>
          </p:nvSpPr>
          <p:spPr>
            <a:xfrm>
              <a:off x="0" y="0"/>
              <a:ext cx="1181100" cy="774700"/>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728" name="方程式"/>
                <p:cNvSpPr txBox="1"/>
                <p:nvPr/>
              </p:nvSpPr>
              <p:spPr>
                <a:xfrm>
                  <a:off x="152400" y="32395"/>
                  <a:ext cx="973706" cy="71447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700">
                                <a:solidFill>
                                  <a:srgbClr val="017000"/>
                                </a:solidFill>
                                <a:latin typeface="Cambria Math" panose="02040503050406030204" pitchFamily="18" charset="0"/>
                              </a:rPr>
                            </m:ctrlPr>
                          </m:sSubSupPr>
                          <m:e>
                            <m:r>
                              <a:rPr sz="4700" i="1">
                                <a:solidFill>
                                  <a:srgbClr val="017000"/>
                                </a:solidFill>
                                <a:latin typeface="Cambria Math" panose="02040503050406030204" pitchFamily="18" charset="0"/>
                              </a:rPr>
                              <m:t>𝜇</m:t>
                            </m:r>
                          </m:e>
                          <m:sub>
                            <m:r>
                              <a:rPr sz="4700" i="1">
                                <a:solidFill>
                                  <a:srgbClr val="017000"/>
                                </a:solidFill>
                                <a:latin typeface="Cambria Math" panose="02040503050406030204" pitchFamily="18" charset="0"/>
                              </a:rPr>
                              <m:t>3</m:t>
                            </m:r>
                          </m:sub>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bSup>
                      </m:oMath>
                    </m:oMathPara>
                  </a14:m>
                  <a:endParaRPr sz="4700">
                    <a:solidFill>
                      <a:srgbClr val="017100"/>
                    </a:solidFill>
                  </a:endParaRPr>
                </a:p>
              </p:txBody>
            </p:sp>
          </mc:Choice>
          <mc:Fallback>
            <p:sp>
              <p:nvSpPr>
                <p:cNvPr id="728" name="方程式"/>
                <p:cNvSpPr txBox="1">
                  <a:spLocks noRot="1" noChangeAspect="1" noMove="1" noResize="1" noEditPoints="1" noAdjustHandles="1" noChangeArrowheads="1" noChangeShapeType="1" noTextEdit="1"/>
                </p:cNvSpPr>
                <p:nvPr/>
              </p:nvSpPr>
              <p:spPr>
                <a:xfrm>
                  <a:off x="152400" y="32395"/>
                  <a:ext cx="973706" cy="714473"/>
                </a:xfrm>
                <a:prstGeom prst="rect">
                  <a:avLst/>
                </a:prstGeom>
                <a:blipFill>
                  <a:blip r:embed="rId31"/>
                  <a:stretch>
                    <a:fillRect l="-20779" r="-28571" b="-26316"/>
                  </a:stretch>
                </a:blipFill>
                <a:ln w="12700" cap="flat">
                  <a:noFill/>
                  <a:miter lim="400000"/>
                </a:ln>
                <a:effectLst/>
              </p:spPr>
              <p:txBody>
                <a:bodyPr/>
                <a:lstStyle/>
                <a:p>
                  <a:r>
                    <a:rPr lang="ja-JP" altLang="en-US">
                      <a:noFill/>
                    </a:rPr>
                    <a:t> </a:t>
                  </a:r>
                </a:p>
              </p:txBody>
            </p:sp>
          </mc:Fallback>
        </mc:AlternateContent>
      </p:grpSp>
      <p:grpSp>
        <p:nvGrpSpPr>
          <p:cNvPr id="732" name="グループ"/>
          <p:cNvGrpSpPr/>
          <p:nvPr/>
        </p:nvGrpSpPr>
        <p:grpSpPr>
          <a:xfrm>
            <a:off x="21381674" y="6661033"/>
            <a:ext cx="1139483" cy="756246"/>
            <a:chOff x="0" y="0"/>
            <a:chExt cx="1139482" cy="756244"/>
          </a:xfrm>
        </p:grpSpPr>
        <p:sp>
          <p:nvSpPr>
            <p:cNvPr id="730" name="角丸四角形"/>
            <p:cNvSpPr/>
            <p:nvPr/>
          </p:nvSpPr>
          <p:spPr>
            <a:xfrm>
              <a:off x="0" y="0"/>
              <a:ext cx="1139483" cy="756245"/>
            </a:xfrm>
            <a:prstGeom prst="roundRect">
              <a:avLst>
                <a:gd name="adj" fmla="val 22869"/>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731" name="方程式"/>
                <p:cNvSpPr txBox="1"/>
                <p:nvPr/>
              </p:nvSpPr>
              <p:spPr>
                <a:xfrm>
                  <a:off x="126998" y="71717"/>
                  <a:ext cx="919388" cy="630303"/>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p>
                          <m:sSupPr>
                            <m:ctrlPr>
                              <a:rPr sz="4700">
                                <a:solidFill>
                                  <a:srgbClr val="017000"/>
                                </a:solidFill>
                                <a:latin typeface="Cambria Math" panose="02040503050406030204" pitchFamily="18" charset="0"/>
                              </a:rPr>
                            </m:ctrlPr>
                          </m:sSupPr>
                          <m:e>
                            <m:r>
                              <a:rPr sz="4700" i="1">
                                <a:solidFill>
                                  <a:srgbClr val="017000"/>
                                </a:solidFill>
                                <a:latin typeface="Cambria Math" panose="02040503050406030204" pitchFamily="18" charset="0"/>
                              </a:rPr>
                              <m:t>𝑦</m:t>
                            </m:r>
                          </m:e>
                          <m:sup>
                            <m:r>
                              <a:rPr sz="4700" i="1">
                                <a:solidFill>
                                  <a:srgbClr val="017000"/>
                                </a:solidFill>
                                <a:latin typeface="Cambria Math" panose="02040503050406030204" pitchFamily="18" charset="0"/>
                              </a:rPr>
                              <m:t>𝑡</m:t>
                            </m:r>
                            <m:r>
                              <a:rPr sz="4700" i="1">
                                <a:solidFill>
                                  <a:srgbClr val="017000"/>
                                </a:solidFill>
                                <a:latin typeface="Cambria Math" panose="02040503050406030204" pitchFamily="18" charset="0"/>
                              </a:rPr>
                              <m:t>+2</m:t>
                            </m:r>
                          </m:sup>
                        </m:sSup>
                      </m:oMath>
                    </m:oMathPara>
                  </a14:m>
                  <a:endParaRPr sz="4700">
                    <a:solidFill>
                      <a:srgbClr val="017100"/>
                    </a:solidFill>
                  </a:endParaRPr>
                </a:p>
              </p:txBody>
            </p:sp>
          </mc:Choice>
          <mc:Fallback>
            <p:sp>
              <p:nvSpPr>
                <p:cNvPr id="731" name="方程式"/>
                <p:cNvSpPr txBox="1">
                  <a:spLocks noRot="1" noChangeAspect="1" noMove="1" noResize="1" noEditPoints="1" noAdjustHandles="1" noChangeArrowheads="1" noChangeShapeType="1" noTextEdit="1"/>
                </p:cNvSpPr>
                <p:nvPr/>
              </p:nvSpPr>
              <p:spPr>
                <a:xfrm>
                  <a:off x="126998" y="71717"/>
                  <a:ext cx="919388" cy="630303"/>
                </a:xfrm>
                <a:prstGeom prst="rect">
                  <a:avLst/>
                </a:prstGeom>
                <a:blipFill>
                  <a:blip r:embed="rId32"/>
                  <a:stretch>
                    <a:fillRect l="-21918" r="-38356" b="-43137"/>
                  </a:stretch>
                </a:blipFill>
                <a:ln w="12700" cap="flat">
                  <a:noFill/>
                  <a:miter lim="400000"/>
                </a:ln>
                <a:effectLst/>
              </p:spPr>
              <p:txBody>
                <a:bodyPr/>
                <a:lstStyle/>
                <a:p>
                  <a:r>
                    <a:rPr lang="ja-JP" altLang="en-US">
                      <a:noFill/>
                    </a:rPr>
                    <a:t> </a:t>
                  </a:r>
                </a:p>
              </p:txBody>
            </p:sp>
          </mc:Fallback>
        </mc:AlternateContent>
      </p:grpSp>
      <p:grpSp>
        <p:nvGrpSpPr>
          <p:cNvPr id="738" name="グループ"/>
          <p:cNvGrpSpPr/>
          <p:nvPr/>
        </p:nvGrpSpPr>
        <p:grpSpPr>
          <a:xfrm>
            <a:off x="13856296" y="768992"/>
            <a:ext cx="1681735" cy="1826694"/>
            <a:chOff x="0" y="0"/>
            <a:chExt cx="1681733" cy="1826693"/>
          </a:xfrm>
        </p:grpSpPr>
        <p:sp>
          <p:nvSpPr>
            <p:cNvPr id="733" name="グループ"/>
            <p:cNvSpPr/>
            <p:nvPr/>
          </p:nvSpPr>
          <p:spPr>
            <a:xfrm>
              <a:off x="0" y="1051993"/>
              <a:ext cx="1681734" cy="774701"/>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nvGrpSpPr>
            <p:cNvPr id="737" name="グループ"/>
            <p:cNvGrpSpPr/>
            <p:nvPr/>
          </p:nvGrpSpPr>
          <p:grpSpPr>
            <a:xfrm>
              <a:off x="0" y="0"/>
              <a:ext cx="1681734" cy="1775894"/>
              <a:chOff x="0" y="0"/>
              <a:chExt cx="1681733" cy="1775893"/>
            </a:xfrm>
          </p:grpSpPr>
          <p:sp>
            <p:nvSpPr>
              <p:cNvPr id="734" name="楕円"/>
              <p:cNvSpPr/>
              <p:nvPr/>
            </p:nvSpPr>
            <p:spPr>
              <a:xfrm>
                <a:off x="0" y="0"/>
                <a:ext cx="1681734" cy="774700"/>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mc:AlternateContent xmlns:mc="http://schemas.openxmlformats.org/markup-compatibility/2006">
            <mc:Choice xmlns:a14="http://schemas.microsoft.com/office/drawing/2010/main" Requires="a14">
              <p:sp>
                <p:nvSpPr>
                  <p:cNvPr id="735" name="方程式"/>
                  <p:cNvSpPr txBox="1"/>
                  <p:nvPr/>
                </p:nvSpPr>
                <p:spPr>
                  <a:xfrm>
                    <a:off x="451261" y="78306"/>
                    <a:ext cx="808788"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1</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p:sp>
                <p:nvSpPr>
                  <p:cNvPr id="735" name="方程式"/>
                  <p:cNvSpPr txBox="1">
                    <a:spLocks noRot="1" noChangeAspect="1" noMove="1" noResize="1" noEditPoints="1" noAdjustHandles="1" noChangeArrowheads="1" noChangeShapeType="1" noTextEdit="1"/>
                  </p:cNvSpPr>
                  <p:nvPr/>
                </p:nvSpPr>
                <p:spPr>
                  <a:xfrm>
                    <a:off x="451261" y="78306"/>
                    <a:ext cx="808788" cy="618088"/>
                  </a:xfrm>
                  <a:prstGeom prst="rect">
                    <a:avLst/>
                  </a:prstGeom>
                  <a:blipFill>
                    <a:blip r:embed="rId33"/>
                    <a:stretch>
                      <a:fillRect l="-23077" r="-33846" b="-20000"/>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36" name="方程式"/>
                  <p:cNvSpPr txBox="1"/>
                  <p:nvPr/>
                </p:nvSpPr>
                <p:spPr>
                  <a:xfrm>
                    <a:off x="449313" y="1157806"/>
                    <a:ext cx="812684" cy="618088"/>
                  </a:xfrm>
                  <a:prstGeom prst="rect">
                    <a:avLst/>
                  </a:prstGeom>
                  <a:noFill/>
                  <a:ln w="12700" cap="flat">
                    <a:noFill/>
                    <a:miter lim="400000"/>
                  </a:ln>
                  <a:effectLst/>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sSubSup>
                            <m:sSubSupPr>
                              <m:ctrlPr>
                                <a:rPr sz="4100">
                                  <a:solidFill>
                                    <a:srgbClr val="017000"/>
                                  </a:solidFill>
                                  <a:latin typeface="Cambria Math" panose="02040503050406030204" pitchFamily="18" charset="0"/>
                                </a:rPr>
                              </m:ctrlPr>
                            </m:sSubSupPr>
                            <m:e>
                              <m:r>
                                <a:rPr sz="4100" i="1">
                                  <a:solidFill>
                                    <a:srgbClr val="017000"/>
                                  </a:solidFill>
                                  <a:latin typeface="Cambria Math" panose="02040503050406030204" pitchFamily="18" charset="0"/>
                                </a:rPr>
                                <m:t>h</m:t>
                              </m:r>
                            </m:e>
                            <m:sub>
                              <m:r>
                                <a:rPr sz="4100" i="1">
                                  <a:solidFill>
                                    <a:srgbClr val="017000"/>
                                  </a:solidFill>
                                  <a:latin typeface="Cambria Math" panose="02040503050406030204" pitchFamily="18" charset="0"/>
                                </a:rPr>
                                <m:t>2</m:t>
                              </m:r>
                            </m:sub>
                            <m:sup>
                              <m:r>
                                <a:rPr sz="4100" i="1">
                                  <a:solidFill>
                                    <a:srgbClr val="017000"/>
                                  </a:solidFill>
                                  <a:latin typeface="Cambria Math" panose="02040503050406030204" pitchFamily="18" charset="0"/>
                                </a:rPr>
                                <m:t>𝑡</m:t>
                              </m:r>
                              <m:r>
                                <a:rPr sz="4100" i="1">
                                  <a:solidFill>
                                    <a:srgbClr val="017000"/>
                                  </a:solidFill>
                                  <a:latin typeface="Cambria Math" panose="02040503050406030204" pitchFamily="18" charset="0"/>
                                </a:rPr>
                                <m:t>+2</m:t>
                              </m:r>
                            </m:sup>
                          </m:sSubSup>
                        </m:oMath>
                      </m:oMathPara>
                    </a14:m>
                    <a:endParaRPr sz="4100">
                      <a:solidFill>
                        <a:srgbClr val="017100"/>
                      </a:solidFill>
                    </a:endParaRPr>
                  </a:p>
                </p:txBody>
              </p:sp>
            </mc:Choice>
            <mc:Fallback>
              <p:sp>
                <p:nvSpPr>
                  <p:cNvPr id="736" name="方程式"/>
                  <p:cNvSpPr txBox="1">
                    <a:spLocks noRot="1" noChangeAspect="1" noMove="1" noResize="1" noEditPoints="1" noAdjustHandles="1" noChangeArrowheads="1" noChangeShapeType="1" noTextEdit="1"/>
                  </p:cNvSpPr>
                  <p:nvPr/>
                </p:nvSpPr>
                <p:spPr>
                  <a:xfrm>
                    <a:off x="449313" y="1157806"/>
                    <a:ext cx="812684" cy="618088"/>
                  </a:xfrm>
                  <a:prstGeom prst="rect">
                    <a:avLst/>
                  </a:prstGeom>
                  <a:blipFill>
                    <a:blip r:embed="rId34"/>
                    <a:stretch>
                      <a:fillRect l="-23077" r="-33846" b="-20000"/>
                    </a:stretch>
                  </a:blipFill>
                  <a:ln w="12700" cap="flat">
                    <a:noFill/>
                    <a:miter lim="400000"/>
                  </a:ln>
                  <a:effectLst/>
                </p:spPr>
                <p:txBody>
                  <a:bodyPr/>
                  <a:lstStyle/>
                  <a:p>
                    <a:r>
                      <a:rPr lang="ja-JP" altLang="en-US">
                        <a:noFill/>
                      </a:rPr>
                      <a:t> </a:t>
                    </a:r>
                  </a:p>
                </p:txBody>
              </p:sp>
            </mc:Fallback>
          </mc:AlternateContent>
        </p:grpSp>
      </p:grpSp>
      <p:sp>
        <p:nvSpPr>
          <p:cNvPr id="739" name="矢印"/>
          <p:cNvSpPr/>
          <p:nvPr/>
        </p:nvSpPr>
        <p:spPr>
          <a:xfrm>
            <a:off x="14610072" y="5829952"/>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0" name="矢印"/>
          <p:cNvSpPr/>
          <p:nvPr/>
        </p:nvSpPr>
        <p:spPr>
          <a:xfrm>
            <a:off x="14610072" y="7690644"/>
            <a:ext cx="596630" cy="575210"/>
          </a:xfrm>
          <a:prstGeom prst="rightArrow">
            <a:avLst>
              <a:gd name="adj1" fmla="val 32000"/>
              <a:gd name="adj2" fmla="val 66383"/>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1" name="矢印"/>
          <p:cNvSpPr/>
          <p:nvPr/>
        </p:nvSpPr>
        <p:spPr>
          <a:xfrm>
            <a:off x="20932153" y="6782758"/>
            <a:ext cx="521822" cy="530289"/>
          </a:xfrm>
          <a:prstGeom prst="rightArrow">
            <a:avLst>
              <a:gd name="adj1" fmla="val 37127"/>
              <a:gd name="adj2" fmla="val 50860"/>
            </a:avLst>
          </a:prstGeom>
          <a:solidFill>
            <a:schemeClr val="accent1">
              <a:lumOff val="-135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42" name="矢印"/>
          <p:cNvSpPr/>
          <p:nvPr/>
        </p:nvSpPr>
        <p:spPr>
          <a:xfrm>
            <a:off x="20932153" y="6809122"/>
            <a:ext cx="541772" cy="503926"/>
          </a:xfrm>
          <a:prstGeom prst="rightArrow">
            <a:avLst>
              <a:gd name="adj1" fmla="val 46359"/>
              <a:gd name="adj2" fmla="val 55491"/>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grpSp>
        <p:nvGrpSpPr>
          <p:cNvPr id="745" name="グループ"/>
          <p:cNvGrpSpPr/>
          <p:nvPr/>
        </p:nvGrpSpPr>
        <p:grpSpPr>
          <a:xfrm>
            <a:off x="14610072" y="5829952"/>
            <a:ext cx="596630" cy="2435902"/>
            <a:chOff x="0" y="0"/>
            <a:chExt cx="596628" cy="2435900"/>
          </a:xfrm>
        </p:grpSpPr>
        <p:sp>
          <p:nvSpPr>
            <p:cNvPr id="743" name="矢印"/>
            <p:cNvSpPr/>
            <p:nvPr/>
          </p:nvSpPr>
          <p:spPr>
            <a:xfrm>
              <a:off x="0" y="0"/>
              <a:ext cx="596629" cy="575209"/>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44" name="矢印"/>
            <p:cNvSpPr/>
            <p:nvPr/>
          </p:nvSpPr>
          <p:spPr>
            <a:xfrm>
              <a:off x="0" y="1860691"/>
              <a:ext cx="596629" cy="575210"/>
            </a:xfrm>
            <a:prstGeom prst="rightArrow">
              <a:avLst>
                <a:gd name="adj1" fmla="val 32000"/>
                <a:gd name="adj2" fmla="val 66383"/>
              </a:avLst>
            </a:prstGeom>
            <a:solidFill>
              <a:schemeClr val="accent3">
                <a:hueOff val="914337"/>
                <a:satOff val="31515"/>
                <a:lumOff val="-30790"/>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grpSp>
      <p:sp>
        <p:nvSpPr>
          <p:cNvPr id="746" name="3"/>
          <p:cNvSpPr txBox="1"/>
          <p:nvPr/>
        </p:nvSpPr>
        <p:spPr>
          <a:xfrm>
            <a:off x="2126942" y="6903391"/>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747" name="3"/>
          <p:cNvSpPr txBox="1"/>
          <p:nvPr/>
        </p:nvSpPr>
        <p:spPr>
          <a:xfrm>
            <a:off x="2866269" y="6905677"/>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748" name="3"/>
          <p:cNvSpPr txBox="1"/>
          <p:nvPr/>
        </p:nvSpPr>
        <p:spPr>
          <a:xfrm>
            <a:off x="3599067" y="6905871"/>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749" name="3"/>
          <p:cNvSpPr txBox="1"/>
          <p:nvPr/>
        </p:nvSpPr>
        <p:spPr>
          <a:xfrm>
            <a:off x="4336256" y="6908728"/>
            <a:ext cx="494082" cy="635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sp>
        <p:nvSpPr>
          <p:cNvPr id="750" name="3"/>
          <p:cNvSpPr txBox="1"/>
          <p:nvPr/>
        </p:nvSpPr>
        <p:spPr>
          <a:xfrm>
            <a:off x="5073856" y="6906670"/>
            <a:ext cx="494082" cy="63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solidFill>
                  <a:schemeClr val="accent3">
                    <a:hueOff val="914337"/>
                    <a:satOff val="31515"/>
                    <a:lumOff val="-30790"/>
                  </a:schemeClr>
                </a:solidFill>
              </a:defRPr>
            </a:lvl1pPr>
          </a:lstStyle>
          <a:p>
            <a:r>
              <a:t>3</a:t>
            </a:r>
          </a:p>
        </p:txBody>
      </p:sp>
      <p:grpSp>
        <p:nvGrpSpPr>
          <p:cNvPr id="753" name="前のデータの影響を受ける…"/>
          <p:cNvGrpSpPr/>
          <p:nvPr/>
        </p:nvGrpSpPr>
        <p:grpSpPr>
          <a:xfrm>
            <a:off x="1037848" y="10951365"/>
            <a:ext cx="9742679" cy="2273300"/>
            <a:chOff x="0" y="0"/>
            <a:chExt cx="9742678" cy="2273299"/>
          </a:xfrm>
        </p:grpSpPr>
        <p:sp>
          <p:nvSpPr>
            <p:cNvPr id="752" name="前のデータの影響を受ける…"/>
            <p:cNvSpPr txBox="1"/>
            <p:nvPr/>
          </p:nvSpPr>
          <p:spPr>
            <a:xfrm>
              <a:off x="50799" y="50799"/>
              <a:ext cx="9641080" cy="2171701"/>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6200"/>
              </a:pPr>
              <a:r>
                <a:t>前のデータの影響を受ける</a:t>
              </a:r>
            </a:p>
            <a:p>
              <a:pPr>
                <a:defRPr sz="6200"/>
              </a:pPr>
              <a:r>
                <a:t>(順番も関係あり)</a:t>
              </a:r>
            </a:p>
          </p:txBody>
        </p:sp>
        <p:pic>
          <p:nvPicPr>
            <p:cNvPr id="751" name="前のデータの影響を受ける… 前のデータの影響を受ける(順番も関係あり)" descr="前のデータの影響を受ける… 前のデータの影響を受ける(順番も関係あり)"/>
            <p:cNvPicPr>
              <a:picLocks/>
            </p:cNvPicPr>
            <p:nvPr/>
          </p:nvPicPr>
          <p:blipFill>
            <a:blip r:embed="rId35"/>
            <a:stretch>
              <a:fillRect/>
            </a:stretch>
          </p:blipFill>
          <p:spPr>
            <a:xfrm>
              <a:off x="0" y="0"/>
              <a:ext cx="9742679" cy="2273300"/>
            </a:xfrm>
            <a:prstGeom prst="rect">
              <a:avLst/>
            </a:prstGeom>
            <a:effectLst/>
          </p:spPr>
        </p:pic>
      </p:grpSp>
      <p:sp>
        <p:nvSpPr>
          <p:cNvPr id="754" name="この入力データの情報を持った中間の状態…"/>
          <p:cNvSpPr txBox="1"/>
          <p:nvPr/>
        </p:nvSpPr>
        <p:spPr>
          <a:xfrm>
            <a:off x="13996950" y="11838086"/>
            <a:ext cx="8835377"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latin typeface="+mn-lt"/>
                <a:ea typeface="+mn-ea"/>
                <a:cs typeface="+mn-cs"/>
                <a:sym typeface="ヒラギノ角ゴ ProN W3"/>
              </a:defRPr>
            </a:pPr>
            <a:r>
              <a:t>この入力データの情報を持った中間の状態</a:t>
            </a:r>
          </a:p>
          <a:p>
            <a:pPr>
              <a:defRPr sz="3400">
                <a:latin typeface="+mn-lt"/>
                <a:ea typeface="+mn-ea"/>
                <a:cs typeface="+mn-cs"/>
                <a:sym typeface="ヒラギノ角ゴ ProN W3"/>
              </a:defRPr>
            </a:pPr>
            <a:r>
              <a:t>(図の</a:t>
            </a:r>
            <a:r>
              <a:rPr>
                <a:latin typeface="Annai MN Regular"/>
                <a:ea typeface="Annai MN Regular"/>
                <a:cs typeface="Annai MN Regular"/>
                <a:sym typeface="Annai MN Regular"/>
              </a:rPr>
              <a:t>h</a:t>
            </a:r>
            <a:r>
              <a:t>)を隠れ状態(hidden state)と言います</a:t>
            </a:r>
          </a:p>
        </p:txBody>
      </p:sp>
      <p:sp>
        <p:nvSpPr>
          <p:cNvPr id="755" name="model = Sequential()…"/>
          <p:cNvSpPr txBox="1"/>
          <p:nvPr/>
        </p:nvSpPr>
        <p:spPr>
          <a:xfrm>
            <a:off x="717868" y="347723"/>
            <a:ext cx="10281032" cy="3124200"/>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solidFill>
                  <a:srgbClr val="FFFFFF"/>
                </a:solidFill>
                <a:latin typeface="+mn-lt"/>
                <a:ea typeface="+mn-ea"/>
                <a:cs typeface="+mn-cs"/>
                <a:sym typeface="ヒラギノ角ゴ ProN W3"/>
              </a:defRPr>
            </a:pPr>
            <a:r>
              <a:t>model = Sequential()</a:t>
            </a:r>
          </a:p>
          <a:p>
            <a:pPr algn="l">
              <a:defRPr sz="3400">
                <a:solidFill>
                  <a:srgbClr val="FFFFFF"/>
                </a:solidFill>
                <a:latin typeface="+mn-lt"/>
                <a:ea typeface="+mn-ea"/>
                <a:cs typeface="+mn-cs"/>
                <a:sym typeface="ヒラギノ角ゴ ProN W3"/>
              </a:defRPr>
            </a:pPr>
            <a:r>
              <a:t>model.add(SimpleRNN(2, input_shape=(3, 5), </a:t>
            </a:r>
          </a:p>
          <a:p>
            <a:pPr algn="l">
              <a:defRPr sz="3400">
                <a:solidFill>
                  <a:srgbClr val="FFFFFF"/>
                </a:solidFill>
                <a:latin typeface="+mn-lt"/>
                <a:ea typeface="+mn-ea"/>
                <a:cs typeface="+mn-cs"/>
                <a:sym typeface="ヒラギノ角ゴ ProN W3"/>
              </a:defRPr>
            </a:pPr>
            <a:r>
              <a:t>　　　　　　　　　　　　return_sequence=True)</a:t>
            </a:r>
          </a:p>
          <a:p>
            <a:pPr algn="l">
              <a:defRPr sz="3400">
                <a:solidFill>
                  <a:srgbClr val="FFFFFF"/>
                </a:solidFill>
                <a:latin typeface="+mn-lt"/>
                <a:ea typeface="+mn-ea"/>
                <a:cs typeface="+mn-cs"/>
                <a:sym typeface="ヒラギノ角ゴ ProN W3"/>
              </a:defRPr>
            </a:pPr>
            <a:r>
              <a:t>model.add(Dense(1,activation=“sigmoid”))</a:t>
            </a:r>
          </a:p>
          <a:p>
            <a:pPr algn="l">
              <a:defRPr sz="3400">
                <a:solidFill>
                  <a:srgbClr val="FFFFFF"/>
                </a:solidFill>
                <a:latin typeface="+mn-lt"/>
                <a:ea typeface="+mn-ea"/>
                <a:cs typeface="+mn-cs"/>
                <a:sym typeface="ヒラギノ角ゴ ProN W3"/>
              </a:defRPr>
            </a:pPr>
            <a:r>
              <a:t>model.summary()</a:t>
            </a:r>
          </a:p>
        </p:txBody>
      </p:sp>
      <p:sp>
        <p:nvSpPr>
          <p:cNvPr id="756" name="RNNの推論…"/>
          <p:cNvSpPr txBox="1"/>
          <p:nvPr/>
        </p:nvSpPr>
        <p:spPr>
          <a:xfrm>
            <a:off x="18746004" y="691019"/>
            <a:ext cx="4034220" cy="192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700"/>
            </a:pPr>
            <a:r>
              <a:t>RNNの推論</a:t>
            </a:r>
          </a:p>
          <a:p>
            <a:pPr>
              <a:defRPr sz="5700"/>
            </a:pPr>
            <a:r>
              <a:t>のイメージ</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スクリーンショット 2023-12-24 2.13.03.png" descr="スクリーンショット 2023-12-24 2.13.03.png"/>
          <p:cNvPicPr>
            <a:picLocks noChangeAspect="1"/>
          </p:cNvPicPr>
          <p:nvPr/>
        </p:nvPicPr>
        <p:blipFill>
          <a:blip r:embed="rId2"/>
          <a:srcRect/>
          <a:stretch>
            <a:fillRect/>
          </a:stretch>
        </p:blipFill>
        <p:spPr>
          <a:xfrm>
            <a:off x="13515244" y="1810670"/>
            <a:ext cx="9429751" cy="4629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1"/>
                </a:lnTo>
                <a:lnTo>
                  <a:pt x="0" y="21600"/>
                </a:lnTo>
                <a:lnTo>
                  <a:pt x="10800" y="21600"/>
                </a:lnTo>
                <a:lnTo>
                  <a:pt x="21600" y="21600"/>
                </a:lnTo>
                <a:lnTo>
                  <a:pt x="21600" y="10801"/>
                </a:lnTo>
                <a:lnTo>
                  <a:pt x="21600" y="0"/>
                </a:lnTo>
                <a:lnTo>
                  <a:pt x="10800" y="0"/>
                </a:lnTo>
                <a:lnTo>
                  <a:pt x="0" y="0"/>
                </a:lnTo>
                <a:close/>
                <a:moveTo>
                  <a:pt x="12628" y="4540"/>
                </a:moveTo>
                <a:cubicBezTo>
                  <a:pt x="12637" y="4557"/>
                  <a:pt x="12629" y="4652"/>
                  <a:pt x="12610" y="4766"/>
                </a:cubicBezTo>
                <a:cubicBezTo>
                  <a:pt x="12558" y="5082"/>
                  <a:pt x="12537" y="5505"/>
                  <a:pt x="12549" y="6020"/>
                </a:cubicBezTo>
                <a:cubicBezTo>
                  <a:pt x="12555" y="6274"/>
                  <a:pt x="12563" y="6511"/>
                  <a:pt x="12568" y="6549"/>
                </a:cubicBezTo>
                <a:cubicBezTo>
                  <a:pt x="12578" y="6626"/>
                  <a:pt x="12538" y="6766"/>
                  <a:pt x="12522" y="6712"/>
                </a:cubicBezTo>
                <a:cubicBezTo>
                  <a:pt x="12502" y="6647"/>
                  <a:pt x="12462" y="5902"/>
                  <a:pt x="12452" y="5398"/>
                </a:cubicBezTo>
                <a:lnTo>
                  <a:pt x="12440" y="4883"/>
                </a:lnTo>
                <a:lnTo>
                  <a:pt x="12527" y="4698"/>
                </a:lnTo>
                <a:cubicBezTo>
                  <a:pt x="12578" y="4589"/>
                  <a:pt x="12620" y="4523"/>
                  <a:pt x="12628" y="4540"/>
                </a:cubicBezTo>
                <a:close/>
                <a:moveTo>
                  <a:pt x="12380" y="5159"/>
                </a:moveTo>
                <a:cubicBezTo>
                  <a:pt x="12389" y="5170"/>
                  <a:pt x="12396" y="5287"/>
                  <a:pt x="12396" y="5420"/>
                </a:cubicBezTo>
                <a:cubicBezTo>
                  <a:pt x="12396" y="5707"/>
                  <a:pt x="12423" y="6290"/>
                  <a:pt x="12453" y="6636"/>
                </a:cubicBezTo>
                <a:cubicBezTo>
                  <a:pt x="12464" y="6773"/>
                  <a:pt x="12469" y="6897"/>
                  <a:pt x="12463" y="6911"/>
                </a:cubicBezTo>
                <a:cubicBezTo>
                  <a:pt x="12457" y="6924"/>
                  <a:pt x="12418" y="6864"/>
                  <a:pt x="12376" y="6777"/>
                </a:cubicBezTo>
                <a:cubicBezTo>
                  <a:pt x="12284" y="6586"/>
                  <a:pt x="12213" y="6283"/>
                  <a:pt x="12215" y="6092"/>
                </a:cubicBezTo>
                <a:cubicBezTo>
                  <a:pt x="12217" y="5842"/>
                  <a:pt x="12346" y="5116"/>
                  <a:pt x="12380" y="5159"/>
                </a:cubicBezTo>
                <a:close/>
              </a:path>
            </a:pathLst>
          </a:custGeom>
          <a:ln w="12700">
            <a:miter lim="400000"/>
          </a:ln>
        </p:spPr>
      </p:pic>
      <p:sp>
        <p:nvSpPr>
          <p:cNvPr id="75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761" name="0 or 1ならシグモイド関数、３クラス以上ならソフトマックス関数で最後に出力すると…"/>
          <p:cNvSpPr txBox="1"/>
          <p:nvPr/>
        </p:nvSpPr>
        <p:spPr>
          <a:xfrm>
            <a:off x="3025676" y="12126393"/>
            <a:ext cx="19004230"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0 or 1ならシグモイド関数、３クラス以上ならソフトマックス関数で最後に出力すると</a:t>
            </a:r>
          </a:p>
          <a:p>
            <a:pPr>
              <a:defRPr sz="3800"/>
            </a:pPr>
            <a:r>
              <a:t>画像処理と同じように確率として予測、分類ができる</a:t>
            </a:r>
          </a:p>
        </p:txBody>
      </p:sp>
      <p:sp>
        <p:nvSpPr>
          <p:cNvPr id="762" name="RNN のテキスト分類のイメージ"/>
          <p:cNvSpPr txBox="1"/>
          <p:nvPr/>
        </p:nvSpPr>
        <p:spPr>
          <a:xfrm>
            <a:off x="7221893" y="415919"/>
            <a:ext cx="9940214"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solidFill>
                  <a:srgbClr val="FFFFFF"/>
                </a:solidFill>
              </a:defRPr>
            </a:lvl1pPr>
          </a:lstStyle>
          <a:p>
            <a:r>
              <a:t>RNN のテキスト分類のイメージ</a:t>
            </a:r>
          </a:p>
        </p:txBody>
      </p:sp>
      <p:grpSp>
        <p:nvGrpSpPr>
          <p:cNvPr id="779" name="グループ"/>
          <p:cNvGrpSpPr/>
          <p:nvPr/>
        </p:nvGrpSpPr>
        <p:grpSpPr>
          <a:xfrm>
            <a:off x="9909390" y="6672939"/>
            <a:ext cx="14468478" cy="4732404"/>
            <a:chOff x="0" y="0"/>
            <a:chExt cx="14468476" cy="4732403"/>
          </a:xfrm>
        </p:grpSpPr>
        <p:sp>
          <p:nvSpPr>
            <p:cNvPr id="763" name="四角形"/>
            <p:cNvSpPr/>
            <p:nvPr/>
          </p:nvSpPr>
          <p:spPr>
            <a:xfrm>
              <a:off x="4077642" y="0"/>
              <a:ext cx="6323721" cy="4732404"/>
            </a:xfrm>
            <a:prstGeom prst="rect">
              <a:avLst/>
            </a:prstGeom>
            <a:solidFill>
              <a:schemeClr val="accent1">
                <a:lumOff val="1684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64" name="角丸四角形"/>
            <p:cNvSpPr/>
            <p:nvPr/>
          </p:nvSpPr>
          <p:spPr>
            <a:xfrm>
              <a:off x="4802985" y="275830"/>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65" name="RNNセル"/>
            <p:cNvSpPr txBox="1"/>
            <p:nvPr/>
          </p:nvSpPr>
          <p:spPr>
            <a:xfrm>
              <a:off x="5046885" y="507810"/>
              <a:ext cx="179641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766" name="角丸四角形"/>
            <p:cNvSpPr/>
            <p:nvPr/>
          </p:nvSpPr>
          <p:spPr>
            <a:xfrm>
              <a:off x="4802985" y="1892921"/>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67" name="RNNセル"/>
            <p:cNvSpPr txBox="1"/>
            <p:nvPr/>
          </p:nvSpPr>
          <p:spPr>
            <a:xfrm>
              <a:off x="5046885" y="2124901"/>
              <a:ext cx="179641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768" name="角丸四角形"/>
            <p:cNvSpPr/>
            <p:nvPr/>
          </p:nvSpPr>
          <p:spPr>
            <a:xfrm>
              <a:off x="4802985" y="3510012"/>
              <a:ext cx="2284217" cy="946561"/>
            </a:xfrm>
            <a:prstGeom prst="roundRect">
              <a:avLst>
                <a:gd name="adj" fmla="val 20126"/>
              </a:avLst>
            </a:prstGeom>
            <a:solidFill>
              <a:schemeClr val="accent4">
                <a:hueOff val="-1081314"/>
                <a:satOff val="4338"/>
                <a:lumOff val="-8931"/>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69" name="RNNセル"/>
            <p:cNvSpPr txBox="1"/>
            <p:nvPr/>
          </p:nvSpPr>
          <p:spPr>
            <a:xfrm>
              <a:off x="5046885" y="3741992"/>
              <a:ext cx="179641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FFFF"/>
                  </a:solidFill>
                </a:defRPr>
              </a:lvl1pPr>
            </a:lstStyle>
            <a:p>
              <a:r>
                <a:t>RNNセル</a:t>
              </a:r>
            </a:p>
          </p:txBody>
        </p:sp>
        <p:sp>
          <p:nvSpPr>
            <p:cNvPr id="770" name="私 (の数値表現)→"/>
            <p:cNvSpPr txBox="1"/>
            <p:nvPr/>
          </p:nvSpPr>
          <p:spPr>
            <a:xfrm>
              <a:off x="826425" y="494052"/>
              <a:ext cx="352787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300"/>
              </a:lvl1pPr>
            </a:lstStyle>
            <a:p>
              <a:r>
                <a:t>私 (の数値表現)→</a:t>
              </a:r>
            </a:p>
          </p:txBody>
        </p:sp>
        <p:sp>
          <p:nvSpPr>
            <p:cNvPr id="771" name="は (の数値表現)→"/>
            <p:cNvSpPr txBox="1"/>
            <p:nvPr/>
          </p:nvSpPr>
          <p:spPr>
            <a:xfrm>
              <a:off x="826425" y="2102677"/>
              <a:ext cx="3527871" cy="527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300"/>
              </a:lvl1pPr>
            </a:lstStyle>
            <a:p>
              <a:r>
                <a:t>は (の数値表現)→</a:t>
              </a:r>
            </a:p>
          </p:txBody>
        </p:sp>
        <p:sp>
          <p:nvSpPr>
            <p:cNvPr id="772" name="嬉しい (の数値表現)→"/>
            <p:cNvSpPr txBox="1"/>
            <p:nvPr/>
          </p:nvSpPr>
          <p:spPr>
            <a:xfrm>
              <a:off x="0" y="3715237"/>
              <a:ext cx="4366070" cy="527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300"/>
              </a:lvl1pPr>
            </a:lstStyle>
            <a:p>
              <a:r>
                <a:t>嬉しい (の数値表現)→</a:t>
              </a:r>
            </a:p>
          </p:txBody>
        </p:sp>
        <p:sp>
          <p:nvSpPr>
            <p:cNvPr id="773" name="矢印"/>
            <p:cNvSpPr/>
            <p:nvPr/>
          </p:nvSpPr>
          <p:spPr>
            <a:xfrm rot="16200000" flipH="1">
              <a:off x="5687509" y="1297044"/>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74" name="矢印"/>
            <p:cNvSpPr/>
            <p:nvPr/>
          </p:nvSpPr>
          <p:spPr>
            <a:xfrm rot="16200000" flipH="1">
              <a:off x="5687509" y="2939112"/>
              <a:ext cx="515168" cy="521225"/>
            </a:xfrm>
            <a:prstGeom prst="rightArrow">
              <a:avLst>
                <a:gd name="adj1" fmla="val 32000"/>
                <a:gd name="adj2" fmla="val 64753"/>
              </a:avLst>
            </a:prstGeom>
            <a:solidFill>
              <a:schemeClr val="accent6">
                <a:satOff val="-15798"/>
                <a:lumOff val="-17517"/>
              </a:schemeClr>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75" name="“私” の情報を記憶"/>
            <p:cNvSpPr txBox="1"/>
            <p:nvPr/>
          </p:nvSpPr>
          <p:spPr>
            <a:xfrm>
              <a:off x="6691467" y="1329056"/>
              <a:ext cx="3057602"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lvl1pPr>
            </a:lstStyle>
            <a:p>
              <a:r>
                <a:t>“私” の情報を記憶</a:t>
              </a:r>
            </a:p>
          </p:txBody>
        </p:sp>
        <p:sp>
          <p:nvSpPr>
            <p:cNvPr id="776" name="“私は” の情報を記憶"/>
            <p:cNvSpPr txBox="1"/>
            <p:nvPr/>
          </p:nvSpPr>
          <p:spPr>
            <a:xfrm>
              <a:off x="6513667" y="2946147"/>
              <a:ext cx="3413202"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lvl1pPr>
            </a:lstStyle>
            <a:p>
              <a:r>
                <a:t>“私は” の情報を記憶</a:t>
              </a:r>
            </a:p>
          </p:txBody>
        </p:sp>
        <p:sp>
          <p:nvSpPr>
            <p:cNvPr id="777" name="矢印"/>
            <p:cNvSpPr/>
            <p:nvPr/>
          </p:nvSpPr>
          <p:spPr>
            <a:xfrm>
              <a:off x="7524117" y="3626003"/>
              <a:ext cx="4060716" cy="714581"/>
            </a:xfrm>
            <a:prstGeom prst="rightArrow">
              <a:avLst>
                <a:gd name="adj1" fmla="val 32000"/>
                <a:gd name="adj2" fmla="val 113408"/>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778" name="ポジティブ(1)"/>
            <p:cNvSpPr txBox="1"/>
            <p:nvPr/>
          </p:nvSpPr>
          <p:spPr>
            <a:xfrm>
              <a:off x="11741659" y="3741993"/>
              <a:ext cx="2726818"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ポジティブ(1) </a:t>
              </a:r>
            </a:p>
          </p:txBody>
        </p:sp>
      </p:grpSp>
      <p:grpSp>
        <p:nvGrpSpPr>
          <p:cNvPr id="784" name="グループ"/>
          <p:cNvGrpSpPr/>
          <p:nvPr/>
        </p:nvGrpSpPr>
        <p:grpSpPr>
          <a:xfrm>
            <a:off x="284316" y="6769879"/>
            <a:ext cx="9129310" cy="3072611"/>
            <a:chOff x="0" y="0"/>
            <a:chExt cx="9129309" cy="3072610"/>
          </a:xfrm>
        </p:grpSpPr>
        <p:sp>
          <p:nvSpPr>
            <p:cNvPr id="780" name="「私 は 嬉しい」…"/>
            <p:cNvSpPr txBox="1"/>
            <p:nvPr/>
          </p:nvSpPr>
          <p:spPr>
            <a:xfrm>
              <a:off x="0" y="608281"/>
              <a:ext cx="600710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300"/>
              </a:pPr>
              <a:r>
                <a:t>「私　は　嬉しい」</a:t>
              </a:r>
            </a:p>
            <a:p>
              <a:pPr algn="l">
                <a:defRPr sz="3300"/>
              </a:pPr>
              <a:r>
                <a:t>「彼女　は　泣いている」</a:t>
              </a:r>
            </a:p>
            <a:p>
              <a:pPr algn="l">
                <a:defRPr sz="3300"/>
              </a:pPr>
              <a:r>
                <a:t>「彼　の　友達　が　笑った」</a:t>
              </a:r>
            </a:p>
            <a:p>
              <a:pPr algn="l">
                <a:defRPr sz="3300"/>
              </a:pPr>
              <a:r>
                <a:t>　　　　　　：　</a:t>
              </a:r>
            </a:p>
          </p:txBody>
        </p:sp>
        <p:sp>
          <p:nvSpPr>
            <p:cNvPr id="781" name="ポジティブ(1)…"/>
            <p:cNvSpPr txBox="1"/>
            <p:nvPr/>
          </p:nvSpPr>
          <p:spPr>
            <a:xfrm>
              <a:off x="6255400" y="615160"/>
              <a:ext cx="2873910" cy="2457451"/>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300"/>
              </a:pPr>
              <a:r>
                <a:t>ポジティブ(1)</a:t>
              </a:r>
            </a:p>
            <a:p>
              <a:pPr algn="l">
                <a:defRPr sz="3300"/>
              </a:pPr>
              <a:r>
                <a:t>ネガティブ(0)</a:t>
              </a:r>
            </a:p>
            <a:p>
              <a:pPr algn="l">
                <a:defRPr sz="3300"/>
              </a:pPr>
              <a:r>
                <a:t>ポジティブ(1)</a:t>
              </a:r>
            </a:p>
            <a:p>
              <a:pPr algn="l">
                <a:defRPr sz="3300"/>
              </a:pPr>
              <a:r>
                <a:t>　　：</a:t>
              </a:r>
            </a:p>
          </p:txBody>
        </p:sp>
        <p:sp>
          <p:nvSpPr>
            <p:cNvPr id="782" name="学習データ"/>
            <p:cNvSpPr txBox="1"/>
            <p:nvPr/>
          </p:nvSpPr>
          <p:spPr>
            <a:xfrm>
              <a:off x="1993899" y="-1"/>
              <a:ext cx="2019301"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学習データ</a:t>
              </a:r>
            </a:p>
          </p:txBody>
        </p:sp>
        <p:sp>
          <p:nvSpPr>
            <p:cNvPr id="783" name="正解データ"/>
            <p:cNvSpPr txBox="1"/>
            <p:nvPr/>
          </p:nvSpPr>
          <p:spPr>
            <a:xfrm>
              <a:off x="6682705" y="-1"/>
              <a:ext cx="2019301"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正解データ</a:t>
              </a:r>
            </a:p>
          </p:txBody>
        </p:sp>
      </p:grpSp>
      <p:sp>
        <p:nvSpPr>
          <p:cNvPr id="785" name="テキストのポジネガ分類…"/>
          <p:cNvSpPr txBox="1"/>
          <p:nvPr/>
        </p:nvSpPr>
        <p:spPr>
          <a:xfrm>
            <a:off x="1250381" y="3177877"/>
            <a:ext cx="10302952"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テキストのポジネガ分類</a:t>
            </a:r>
          </a:p>
          <a:p>
            <a:pPr>
              <a:defRPr sz="3800"/>
            </a:pPr>
            <a:r>
              <a:t>：文を理解してポジティブorネガティブを分類</a:t>
            </a:r>
          </a:p>
        </p:txBody>
      </p:sp>
      <p:sp>
        <p:nvSpPr>
          <p:cNvPr id="786" name="四角形"/>
          <p:cNvSpPr/>
          <p:nvPr/>
        </p:nvSpPr>
        <p:spPr>
          <a:xfrm>
            <a:off x="13736904" y="1810670"/>
            <a:ext cx="4305301"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7" name="四角形"/>
          <p:cNvSpPr/>
          <p:nvPr/>
        </p:nvSpPr>
        <p:spPr>
          <a:xfrm>
            <a:off x="20944304" y="1955136"/>
            <a:ext cx="3081569" cy="1443504"/>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788" name="スクリーンショット 2023-12-24 2.17.07.png" descr="スクリーンショット 2023-12-24 2.17.07.png"/>
          <p:cNvPicPr>
            <a:picLocks noChangeAspect="1"/>
          </p:cNvPicPr>
          <p:nvPr/>
        </p:nvPicPr>
        <p:blipFill>
          <a:blip r:embed="rId3"/>
          <a:srcRect l="6449" t="2594" r="32" b="5290"/>
          <a:stretch>
            <a:fillRect/>
          </a:stretch>
        </p:blipFill>
        <p:spPr>
          <a:xfrm>
            <a:off x="17831901" y="1710727"/>
            <a:ext cx="1285489" cy="1649843"/>
          </a:xfrm>
          <a:custGeom>
            <a:avLst/>
            <a:gdLst/>
            <a:ahLst/>
            <a:cxnLst>
              <a:cxn ang="0">
                <a:pos x="wd2" y="hd2"/>
              </a:cxn>
              <a:cxn ang="5400000">
                <a:pos x="wd2" y="hd2"/>
              </a:cxn>
              <a:cxn ang="10800000">
                <a:pos x="wd2" y="hd2"/>
              </a:cxn>
              <a:cxn ang="16200000">
                <a:pos x="wd2" y="hd2"/>
              </a:cxn>
            </a:cxnLst>
            <a:rect l="0" t="0" r="r" b="b"/>
            <a:pathLst>
              <a:path w="21357" h="21584" extrusionOk="0">
                <a:moveTo>
                  <a:pt x="3937" y="0"/>
                </a:moveTo>
                <a:cubicBezTo>
                  <a:pt x="2747" y="8"/>
                  <a:pt x="1576" y="173"/>
                  <a:pt x="785" y="499"/>
                </a:cubicBezTo>
                <a:cubicBezTo>
                  <a:pt x="271" y="710"/>
                  <a:pt x="3" y="964"/>
                  <a:pt x="0" y="1236"/>
                </a:cubicBezTo>
                <a:cubicBezTo>
                  <a:pt x="-1" y="1327"/>
                  <a:pt x="28" y="1422"/>
                  <a:pt x="86" y="1516"/>
                </a:cubicBezTo>
                <a:cubicBezTo>
                  <a:pt x="208" y="1716"/>
                  <a:pt x="418" y="1844"/>
                  <a:pt x="904" y="2030"/>
                </a:cubicBezTo>
                <a:cubicBezTo>
                  <a:pt x="1363" y="2207"/>
                  <a:pt x="1753" y="2297"/>
                  <a:pt x="2506" y="2404"/>
                </a:cubicBezTo>
                <a:cubicBezTo>
                  <a:pt x="3286" y="2515"/>
                  <a:pt x="4751" y="2517"/>
                  <a:pt x="5572" y="2404"/>
                </a:cubicBezTo>
                <a:cubicBezTo>
                  <a:pt x="6865" y="2226"/>
                  <a:pt x="7662" y="1921"/>
                  <a:pt x="8025" y="1470"/>
                </a:cubicBezTo>
                <a:cubicBezTo>
                  <a:pt x="8076" y="1405"/>
                  <a:pt x="8084" y="1408"/>
                  <a:pt x="8223" y="1527"/>
                </a:cubicBezTo>
                <a:cubicBezTo>
                  <a:pt x="9325" y="2476"/>
                  <a:pt x="12129" y="4890"/>
                  <a:pt x="12489" y="5198"/>
                </a:cubicBezTo>
                <a:cubicBezTo>
                  <a:pt x="12748" y="5419"/>
                  <a:pt x="12949" y="5614"/>
                  <a:pt x="12931" y="5629"/>
                </a:cubicBezTo>
                <a:cubicBezTo>
                  <a:pt x="12912" y="5643"/>
                  <a:pt x="12728" y="5624"/>
                  <a:pt x="12522" y="5587"/>
                </a:cubicBezTo>
                <a:cubicBezTo>
                  <a:pt x="12316" y="5550"/>
                  <a:pt x="11854" y="5467"/>
                  <a:pt x="11500" y="5405"/>
                </a:cubicBezTo>
                <a:cubicBezTo>
                  <a:pt x="11145" y="5344"/>
                  <a:pt x="10649" y="5259"/>
                  <a:pt x="10392" y="5213"/>
                </a:cubicBezTo>
                <a:cubicBezTo>
                  <a:pt x="9976" y="5139"/>
                  <a:pt x="8742" y="4927"/>
                  <a:pt x="8361" y="4865"/>
                </a:cubicBezTo>
                <a:cubicBezTo>
                  <a:pt x="8255" y="4848"/>
                  <a:pt x="8197" y="4809"/>
                  <a:pt x="8144" y="4720"/>
                </a:cubicBezTo>
                <a:cubicBezTo>
                  <a:pt x="7916" y="4343"/>
                  <a:pt x="7055" y="4005"/>
                  <a:pt x="5902" y="3832"/>
                </a:cubicBezTo>
                <a:cubicBezTo>
                  <a:pt x="5172" y="3723"/>
                  <a:pt x="3667" y="3696"/>
                  <a:pt x="2908" y="3780"/>
                </a:cubicBezTo>
                <a:cubicBezTo>
                  <a:pt x="1174" y="3973"/>
                  <a:pt x="172" y="4409"/>
                  <a:pt x="172" y="4969"/>
                </a:cubicBezTo>
                <a:cubicBezTo>
                  <a:pt x="172" y="5713"/>
                  <a:pt x="2087" y="6259"/>
                  <a:pt x="4504" y="6200"/>
                </a:cubicBezTo>
                <a:cubicBezTo>
                  <a:pt x="6372" y="6154"/>
                  <a:pt x="7771" y="5777"/>
                  <a:pt x="8130" y="5224"/>
                </a:cubicBezTo>
                <a:cubicBezTo>
                  <a:pt x="8192" y="5128"/>
                  <a:pt x="8232" y="5097"/>
                  <a:pt x="8269" y="5120"/>
                </a:cubicBezTo>
                <a:cubicBezTo>
                  <a:pt x="8298" y="5138"/>
                  <a:pt x="8652" y="5349"/>
                  <a:pt x="9053" y="5587"/>
                </a:cubicBezTo>
                <a:cubicBezTo>
                  <a:pt x="9455" y="5825"/>
                  <a:pt x="10295" y="6326"/>
                  <a:pt x="10919" y="6698"/>
                </a:cubicBezTo>
                <a:cubicBezTo>
                  <a:pt x="11544" y="7071"/>
                  <a:pt x="12285" y="7510"/>
                  <a:pt x="12561" y="7674"/>
                </a:cubicBezTo>
                <a:cubicBezTo>
                  <a:pt x="12837" y="7838"/>
                  <a:pt x="13042" y="7982"/>
                  <a:pt x="13023" y="7996"/>
                </a:cubicBezTo>
                <a:cubicBezTo>
                  <a:pt x="13003" y="8011"/>
                  <a:pt x="12610" y="8061"/>
                  <a:pt x="12146" y="8110"/>
                </a:cubicBezTo>
                <a:cubicBezTo>
                  <a:pt x="11359" y="8194"/>
                  <a:pt x="10880" y="8246"/>
                  <a:pt x="8955" y="8458"/>
                </a:cubicBezTo>
                <a:lnTo>
                  <a:pt x="8209" y="8541"/>
                </a:lnTo>
                <a:lnTo>
                  <a:pt x="8124" y="8411"/>
                </a:lnTo>
                <a:cubicBezTo>
                  <a:pt x="7870" y="8021"/>
                  <a:pt x="6957" y="7691"/>
                  <a:pt x="5658" y="7518"/>
                </a:cubicBezTo>
                <a:cubicBezTo>
                  <a:pt x="5097" y="7444"/>
                  <a:pt x="3450" y="7431"/>
                  <a:pt x="2862" y="7498"/>
                </a:cubicBezTo>
                <a:cubicBezTo>
                  <a:pt x="1555" y="7645"/>
                  <a:pt x="443" y="8046"/>
                  <a:pt x="231" y="8443"/>
                </a:cubicBezTo>
                <a:cubicBezTo>
                  <a:pt x="-158" y="9171"/>
                  <a:pt x="1261" y="9805"/>
                  <a:pt x="3528" y="9917"/>
                </a:cubicBezTo>
                <a:cubicBezTo>
                  <a:pt x="4213" y="9951"/>
                  <a:pt x="5265" y="9919"/>
                  <a:pt x="5724" y="9850"/>
                </a:cubicBezTo>
                <a:cubicBezTo>
                  <a:pt x="6639" y="9712"/>
                  <a:pt x="7240" y="9544"/>
                  <a:pt x="7689" y="9310"/>
                </a:cubicBezTo>
                <a:cubicBezTo>
                  <a:pt x="7920" y="9189"/>
                  <a:pt x="8170" y="8967"/>
                  <a:pt x="8170" y="8879"/>
                </a:cubicBezTo>
                <a:cubicBezTo>
                  <a:pt x="8170" y="8796"/>
                  <a:pt x="8258" y="8805"/>
                  <a:pt x="8664" y="8936"/>
                </a:cubicBezTo>
                <a:cubicBezTo>
                  <a:pt x="9575" y="9230"/>
                  <a:pt x="10905" y="9656"/>
                  <a:pt x="11856" y="9959"/>
                </a:cubicBezTo>
                <a:cubicBezTo>
                  <a:pt x="12406" y="10134"/>
                  <a:pt x="12883" y="10298"/>
                  <a:pt x="12917" y="10322"/>
                </a:cubicBezTo>
                <a:cubicBezTo>
                  <a:pt x="12969" y="10359"/>
                  <a:pt x="12570" y="10532"/>
                  <a:pt x="10610" y="11303"/>
                </a:cubicBezTo>
                <a:lnTo>
                  <a:pt x="8236" y="12233"/>
                </a:lnTo>
                <a:lnTo>
                  <a:pt x="8124" y="12119"/>
                </a:lnTo>
                <a:cubicBezTo>
                  <a:pt x="7629" y="11599"/>
                  <a:pt x="6607" y="11296"/>
                  <a:pt x="4899" y="11174"/>
                </a:cubicBezTo>
                <a:cubicBezTo>
                  <a:pt x="2941" y="11033"/>
                  <a:pt x="661" y="11500"/>
                  <a:pt x="257" y="12124"/>
                </a:cubicBezTo>
                <a:cubicBezTo>
                  <a:pt x="-56" y="12608"/>
                  <a:pt x="432" y="13058"/>
                  <a:pt x="1589" y="13360"/>
                </a:cubicBezTo>
                <a:cubicBezTo>
                  <a:pt x="2385" y="13567"/>
                  <a:pt x="3056" y="13641"/>
                  <a:pt x="4194" y="13640"/>
                </a:cubicBezTo>
                <a:cubicBezTo>
                  <a:pt x="5325" y="13639"/>
                  <a:pt x="5971" y="13570"/>
                  <a:pt x="6779" y="13365"/>
                </a:cubicBezTo>
                <a:cubicBezTo>
                  <a:pt x="7518" y="13177"/>
                  <a:pt x="7947" y="12952"/>
                  <a:pt x="8130" y="12653"/>
                </a:cubicBezTo>
                <a:lnTo>
                  <a:pt x="8229" y="12498"/>
                </a:lnTo>
                <a:lnTo>
                  <a:pt x="8697" y="12518"/>
                </a:lnTo>
                <a:cubicBezTo>
                  <a:pt x="12028" y="12663"/>
                  <a:pt x="12728" y="12695"/>
                  <a:pt x="12759" y="12716"/>
                </a:cubicBezTo>
                <a:cubicBezTo>
                  <a:pt x="12779" y="12729"/>
                  <a:pt x="11733" y="13454"/>
                  <a:pt x="10432" y="14325"/>
                </a:cubicBezTo>
                <a:lnTo>
                  <a:pt x="8064" y="15909"/>
                </a:lnTo>
                <a:lnTo>
                  <a:pt x="7998" y="15826"/>
                </a:lnTo>
                <a:cubicBezTo>
                  <a:pt x="7548" y="15265"/>
                  <a:pt x="6015" y="14886"/>
                  <a:pt x="4194" y="14886"/>
                </a:cubicBezTo>
                <a:cubicBezTo>
                  <a:pt x="3098" y="14886"/>
                  <a:pt x="2136" y="15008"/>
                  <a:pt x="1424" y="15239"/>
                </a:cubicBezTo>
                <a:cubicBezTo>
                  <a:pt x="1031" y="15367"/>
                  <a:pt x="934" y="15414"/>
                  <a:pt x="666" y="15582"/>
                </a:cubicBezTo>
                <a:cubicBezTo>
                  <a:pt x="472" y="15703"/>
                  <a:pt x="257" y="15986"/>
                  <a:pt x="257" y="16127"/>
                </a:cubicBezTo>
                <a:cubicBezTo>
                  <a:pt x="257" y="16252"/>
                  <a:pt x="465" y="16545"/>
                  <a:pt x="633" y="16662"/>
                </a:cubicBezTo>
                <a:cubicBezTo>
                  <a:pt x="1009" y="16921"/>
                  <a:pt x="1825" y="17169"/>
                  <a:pt x="2704" y="17290"/>
                </a:cubicBezTo>
                <a:cubicBezTo>
                  <a:pt x="3237" y="17363"/>
                  <a:pt x="5040" y="17373"/>
                  <a:pt x="5546" y="17306"/>
                </a:cubicBezTo>
                <a:cubicBezTo>
                  <a:pt x="6872" y="17129"/>
                  <a:pt x="7738" y="16799"/>
                  <a:pt x="8018" y="16366"/>
                </a:cubicBezTo>
                <a:cubicBezTo>
                  <a:pt x="8106" y="16230"/>
                  <a:pt x="8182" y="16160"/>
                  <a:pt x="8256" y="16142"/>
                </a:cubicBezTo>
                <a:cubicBezTo>
                  <a:pt x="8316" y="16128"/>
                  <a:pt x="8791" y="16018"/>
                  <a:pt x="9304" y="15898"/>
                </a:cubicBezTo>
                <a:cubicBezTo>
                  <a:pt x="9817" y="15779"/>
                  <a:pt x="10453" y="15629"/>
                  <a:pt x="10722" y="15566"/>
                </a:cubicBezTo>
                <a:cubicBezTo>
                  <a:pt x="12290" y="15197"/>
                  <a:pt x="13244" y="14988"/>
                  <a:pt x="13280" y="15005"/>
                </a:cubicBezTo>
                <a:cubicBezTo>
                  <a:pt x="13303" y="15016"/>
                  <a:pt x="13068" y="15274"/>
                  <a:pt x="12766" y="15577"/>
                </a:cubicBezTo>
                <a:cubicBezTo>
                  <a:pt x="12463" y="15879"/>
                  <a:pt x="11942" y="16403"/>
                  <a:pt x="11605" y="16740"/>
                </a:cubicBezTo>
                <a:cubicBezTo>
                  <a:pt x="11269" y="17076"/>
                  <a:pt x="10767" y="17580"/>
                  <a:pt x="10484" y="17861"/>
                </a:cubicBezTo>
                <a:cubicBezTo>
                  <a:pt x="10202" y="18142"/>
                  <a:pt x="9581" y="18762"/>
                  <a:pt x="9106" y="19237"/>
                </a:cubicBezTo>
                <a:lnTo>
                  <a:pt x="8242" y="20099"/>
                </a:lnTo>
                <a:lnTo>
                  <a:pt x="8071" y="19943"/>
                </a:lnTo>
                <a:cubicBezTo>
                  <a:pt x="7432" y="19355"/>
                  <a:pt x="5483" y="18998"/>
                  <a:pt x="3534" y="19112"/>
                </a:cubicBezTo>
                <a:cubicBezTo>
                  <a:pt x="1165" y="19251"/>
                  <a:pt x="-242" y="19934"/>
                  <a:pt x="343" y="20660"/>
                </a:cubicBezTo>
                <a:cubicBezTo>
                  <a:pt x="503" y="20858"/>
                  <a:pt x="704" y="20979"/>
                  <a:pt x="1161" y="21148"/>
                </a:cubicBezTo>
                <a:cubicBezTo>
                  <a:pt x="1962" y="21443"/>
                  <a:pt x="3055" y="21578"/>
                  <a:pt x="4141" y="21584"/>
                </a:cubicBezTo>
                <a:cubicBezTo>
                  <a:pt x="5952" y="21593"/>
                  <a:pt x="7748" y="21236"/>
                  <a:pt x="8170" y="20608"/>
                </a:cubicBezTo>
                <a:cubicBezTo>
                  <a:pt x="8267" y="20463"/>
                  <a:pt x="8442" y="20352"/>
                  <a:pt x="9944" y="19528"/>
                </a:cubicBezTo>
                <a:cubicBezTo>
                  <a:pt x="10860" y="19025"/>
                  <a:pt x="11933" y="18440"/>
                  <a:pt x="12324" y="18225"/>
                </a:cubicBezTo>
                <a:cubicBezTo>
                  <a:pt x="13210" y="17736"/>
                  <a:pt x="13423" y="17619"/>
                  <a:pt x="14157" y="17217"/>
                </a:cubicBezTo>
                <a:cubicBezTo>
                  <a:pt x="14481" y="17040"/>
                  <a:pt x="15781" y="16329"/>
                  <a:pt x="17045" y="15634"/>
                </a:cubicBezTo>
                <a:cubicBezTo>
                  <a:pt x="18309" y="14938"/>
                  <a:pt x="19361" y="14373"/>
                  <a:pt x="19379" y="14382"/>
                </a:cubicBezTo>
                <a:cubicBezTo>
                  <a:pt x="19380" y="14383"/>
                  <a:pt x="19378" y="14444"/>
                  <a:pt x="19379" y="14450"/>
                </a:cubicBezTo>
                <a:cubicBezTo>
                  <a:pt x="19395" y="14368"/>
                  <a:pt x="19415" y="14326"/>
                  <a:pt x="19445" y="14305"/>
                </a:cubicBezTo>
                <a:cubicBezTo>
                  <a:pt x="19509" y="14259"/>
                  <a:pt x="19537" y="14251"/>
                  <a:pt x="19557" y="14268"/>
                </a:cubicBezTo>
                <a:cubicBezTo>
                  <a:pt x="19562" y="14268"/>
                  <a:pt x="19567" y="14262"/>
                  <a:pt x="19570" y="14263"/>
                </a:cubicBezTo>
                <a:lnTo>
                  <a:pt x="19570" y="14242"/>
                </a:lnTo>
                <a:lnTo>
                  <a:pt x="20467" y="13754"/>
                </a:lnTo>
                <a:lnTo>
                  <a:pt x="21357" y="13266"/>
                </a:lnTo>
                <a:cubicBezTo>
                  <a:pt x="21356" y="13040"/>
                  <a:pt x="21358" y="12799"/>
                  <a:pt x="21357" y="12524"/>
                </a:cubicBezTo>
                <a:lnTo>
                  <a:pt x="20461" y="11760"/>
                </a:lnTo>
                <a:lnTo>
                  <a:pt x="19557" y="10982"/>
                </a:lnTo>
                <a:lnTo>
                  <a:pt x="19557" y="10976"/>
                </a:lnTo>
                <a:cubicBezTo>
                  <a:pt x="19528" y="10966"/>
                  <a:pt x="19487" y="10942"/>
                  <a:pt x="19452" y="10904"/>
                </a:cubicBezTo>
                <a:cubicBezTo>
                  <a:pt x="19419" y="10869"/>
                  <a:pt x="19406" y="10832"/>
                  <a:pt x="19392" y="10774"/>
                </a:cubicBezTo>
                <a:cubicBezTo>
                  <a:pt x="19392" y="10774"/>
                  <a:pt x="19387" y="10779"/>
                  <a:pt x="19386" y="10779"/>
                </a:cubicBezTo>
                <a:cubicBezTo>
                  <a:pt x="19361" y="10785"/>
                  <a:pt x="19169" y="10642"/>
                  <a:pt x="18957" y="10457"/>
                </a:cubicBezTo>
                <a:lnTo>
                  <a:pt x="18575" y="10114"/>
                </a:lnTo>
                <a:lnTo>
                  <a:pt x="18865" y="9819"/>
                </a:lnTo>
                <a:cubicBezTo>
                  <a:pt x="18971" y="9710"/>
                  <a:pt x="19032" y="9652"/>
                  <a:pt x="19102" y="9585"/>
                </a:cubicBezTo>
                <a:cubicBezTo>
                  <a:pt x="19142" y="9545"/>
                  <a:pt x="19204" y="9484"/>
                  <a:pt x="19228" y="9460"/>
                </a:cubicBezTo>
                <a:cubicBezTo>
                  <a:pt x="19288" y="9399"/>
                  <a:pt x="19345" y="9364"/>
                  <a:pt x="19379" y="9356"/>
                </a:cubicBezTo>
                <a:cubicBezTo>
                  <a:pt x="19382" y="9355"/>
                  <a:pt x="19383" y="9352"/>
                  <a:pt x="19386" y="9351"/>
                </a:cubicBezTo>
                <a:cubicBezTo>
                  <a:pt x="19399" y="9289"/>
                  <a:pt x="19418" y="9247"/>
                  <a:pt x="19452" y="9211"/>
                </a:cubicBezTo>
                <a:cubicBezTo>
                  <a:pt x="19486" y="9175"/>
                  <a:pt x="19522" y="9155"/>
                  <a:pt x="19551" y="9144"/>
                </a:cubicBezTo>
                <a:lnTo>
                  <a:pt x="19551" y="9123"/>
                </a:lnTo>
                <a:lnTo>
                  <a:pt x="20382" y="8292"/>
                </a:lnTo>
                <a:cubicBezTo>
                  <a:pt x="20927" y="7749"/>
                  <a:pt x="21243" y="7473"/>
                  <a:pt x="21291" y="7487"/>
                </a:cubicBezTo>
                <a:cubicBezTo>
                  <a:pt x="21305" y="7492"/>
                  <a:pt x="21315" y="7456"/>
                  <a:pt x="21324" y="7373"/>
                </a:cubicBezTo>
                <a:cubicBezTo>
                  <a:pt x="21319" y="7128"/>
                  <a:pt x="21317" y="6941"/>
                  <a:pt x="21311" y="6953"/>
                </a:cubicBezTo>
                <a:cubicBezTo>
                  <a:pt x="21285" y="7005"/>
                  <a:pt x="21237" y="7046"/>
                  <a:pt x="21206" y="7046"/>
                </a:cubicBezTo>
                <a:cubicBezTo>
                  <a:pt x="21175" y="7046"/>
                  <a:pt x="20788" y="6886"/>
                  <a:pt x="20349" y="6688"/>
                </a:cubicBezTo>
                <a:lnTo>
                  <a:pt x="19551" y="6324"/>
                </a:lnTo>
                <a:lnTo>
                  <a:pt x="19551" y="6298"/>
                </a:lnTo>
                <a:cubicBezTo>
                  <a:pt x="19537" y="6314"/>
                  <a:pt x="19513" y="6309"/>
                  <a:pt x="19491" y="6298"/>
                </a:cubicBezTo>
                <a:cubicBezTo>
                  <a:pt x="19455" y="6307"/>
                  <a:pt x="19423" y="6295"/>
                  <a:pt x="19399" y="6257"/>
                </a:cubicBezTo>
                <a:cubicBezTo>
                  <a:pt x="19372" y="6265"/>
                  <a:pt x="19344" y="6242"/>
                  <a:pt x="19313" y="6179"/>
                </a:cubicBezTo>
                <a:cubicBezTo>
                  <a:pt x="19312" y="6176"/>
                  <a:pt x="19315" y="6167"/>
                  <a:pt x="19313" y="6163"/>
                </a:cubicBezTo>
                <a:cubicBezTo>
                  <a:pt x="19206" y="6134"/>
                  <a:pt x="17420" y="5352"/>
                  <a:pt x="15205" y="4356"/>
                </a:cubicBezTo>
                <a:cubicBezTo>
                  <a:pt x="12935" y="3336"/>
                  <a:pt x="10400" y="2196"/>
                  <a:pt x="9568" y="1823"/>
                </a:cubicBezTo>
                <a:cubicBezTo>
                  <a:pt x="8177" y="1199"/>
                  <a:pt x="8050" y="1129"/>
                  <a:pt x="7998" y="1018"/>
                </a:cubicBezTo>
                <a:cubicBezTo>
                  <a:pt x="7921" y="850"/>
                  <a:pt x="7552" y="604"/>
                  <a:pt x="7174" y="462"/>
                </a:cubicBezTo>
                <a:cubicBezTo>
                  <a:pt x="6329" y="147"/>
                  <a:pt x="5126" y="-7"/>
                  <a:pt x="3937" y="0"/>
                </a:cubicBezTo>
                <a:close/>
                <a:moveTo>
                  <a:pt x="9053" y="1859"/>
                </a:moveTo>
                <a:cubicBezTo>
                  <a:pt x="9078" y="1847"/>
                  <a:pt x="9384" y="1966"/>
                  <a:pt x="9733" y="2124"/>
                </a:cubicBezTo>
                <a:cubicBezTo>
                  <a:pt x="10081" y="2282"/>
                  <a:pt x="10438" y="2439"/>
                  <a:pt x="10524" y="2477"/>
                </a:cubicBezTo>
                <a:cubicBezTo>
                  <a:pt x="10609" y="2515"/>
                  <a:pt x="10807" y="2607"/>
                  <a:pt x="10966" y="2679"/>
                </a:cubicBezTo>
                <a:cubicBezTo>
                  <a:pt x="11124" y="2752"/>
                  <a:pt x="11336" y="2844"/>
                  <a:pt x="11434" y="2887"/>
                </a:cubicBezTo>
                <a:cubicBezTo>
                  <a:pt x="11532" y="2930"/>
                  <a:pt x="13035" y="3608"/>
                  <a:pt x="14770" y="4388"/>
                </a:cubicBezTo>
                <a:cubicBezTo>
                  <a:pt x="16505" y="5167"/>
                  <a:pt x="18002" y="5840"/>
                  <a:pt x="18100" y="5883"/>
                </a:cubicBezTo>
                <a:cubicBezTo>
                  <a:pt x="18198" y="5926"/>
                  <a:pt x="18534" y="6076"/>
                  <a:pt x="18852" y="6220"/>
                </a:cubicBezTo>
                <a:lnTo>
                  <a:pt x="19419" y="6480"/>
                </a:lnTo>
                <a:cubicBezTo>
                  <a:pt x="19430" y="6477"/>
                  <a:pt x="19443" y="6477"/>
                  <a:pt x="19458" y="6480"/>
                </a:cubicBezTo>
                <a:cubicBezTo>
                  <a:pt x="19481" y="6485"/>
                  <a:pt x="19505" y="6493"/>
                  <a:pt x="19538" y="6511"/>
                </a:cubicBezTo>
                <a:cubicBezTo>
                  <a:pt x="19614" y="6554"/>
                  <a:pt x="19634" y="6599"/>
                  <a:pt x="19623" y="6698"/>
                </a:cubicBezTo>
                <a:cubicBezTo>
                  <a:pt x="19604" y="6883"/>
                  <a:pt x="19453" y="6875"/>
                  <a:pt x="19392" y="6745"/>
                </a:cubicBezTo>
                <a:cubicBezTo>
                  <a:pt x="19376" y="6753"/>
                  <a:pt x="19353" y="6758"/>
                  <a:pt x="19320" y="6760"/>
                </a:cubicBezTo>
                <a:cubicBezTo>
                  <a:pt x="19259" y="6764"/>
                  <a:pt x="18280" y="6603"/>
                  <a:pt x="17144" y="6402"/>
                </a:cubicBezTo>
                <a:cubicBezTo>
                  <a:pt x="16008" y="6202"/>
                  <a:pt x="14796" y="5993"/>
                  <a:pt x="14454" y="5935"/>
                </a:cubicBezTo>
                <a:cubicBezTo>
                  <a:pt x="14112" y="5877"/>
                  <a:pt x="13761" y="5810"/>
                  <a:pt x="13669" y="5790"/>
                </a:cubicBezTo>
                <a:cubicBezTo>
                  <a:pt x="13526" y="5758"/>
                  <a:pt x="13193" y="5487"/>
                  <a:pt x="11374" y="3926"/>
                </a:cubicBezTo>
                <a:cubicBezTo>
                  <a:pt x="8943" y="1837"/>
                  <a:pt x="8993" y="1889"/>
                  <a:pt x="9053" y="1859"/>
                </a:cubicBezTo>
                <a:close/>
                <a:moveTo>
                  <a:pt x="8961" y="5172"/>
                </a:moveTo>
                <a:cubicBezTo>
                  <a:pt x="8987" y="5170"/>
                  <a:pt x="9021" y="5176"/>
                  <a:pt x="9053" y="5182"/>
                </a:cubicBezTo>
                <a:cubicBezTo>
                  <a:pt x="9118" y="5195"/>
                  <a:pt x="9436" y="5250"/>
                  <a:pt x="9766" y="5307"/>
                </a:cubicBezTo>
                <a:cubicBezTo>
                  <a:pt x="10095" y="5364"/>
                  <a:pt x="10628" y="5459"/>
                  <a:pt x="10946" y="5514"/>
                </a:cubicBezTo>
                <a:cubicBezTo>
                  <a:pt x="11264" y="5570"/>
                  <a:pt x="11931" y="5682"/>
                  <a:pt x="12429" y="5769"/>
                </a:cubicBezTo>
                <a:cubicBezTo>
                  <a:pt x="13156" y="5895"/>
                  <a:pt x="13357" y="5943"/>
                  <a:pt x="13438" y="6008"/>
                </a:cubicBezTo>
                <a:cubicBezTo>
                  <a:pt x="13494" y="6052"/>
                  <a:pt x="13960" y="6453"/>
                  <a:pt x="14474" y="6895"/>
                </a:cubicBezTo>
                <a:cubicBezTo>
                  <a:pt x="15070" y="7409"/>
                  <a:pt x="15391" y="7710"/>
                  <a:pt x="15364" y="7731"/>
                </a:cubicBezTo>
                <a:cubicBezTo>
                  <a:pt x="15340" y="7750"/>
                  <a:pt x="14945" y="7808"/>
                  <a:pt x="14487" y="7861"/>
                </a:cubicBezTo>
                <a:cubicBezTo>
                  <a:pt x="14029" y="7914"/>
                  <a:pt x="13613" y="7959"/>
                  <a:pt x="13564" y="7960"/>
                </a:cubicBezTo>
                <a:cubicBezTo>
                  <a:pt x="13513" y="7961"/>
                  <a:pt x="12927" y="7634"/>
                  <a:pt x="12212" y="7207"/>
                </a:cubicBezTo>
                <a:cubicBezTo>
                  <a:pt x="11516" y="6791"/>
                  <a:pt x="10478" y="6173"/>
                  <a:pt x="9911" y="5836"/>
                </a:cubicBezTo>
                <a:cubicBezTo>
                  <a:pt x="9343" y="5499"/>
                  <a:pt x="8894" y="5211"/>
                  <a:pt x="8908" y="5192"/>
                </a:cubicBezTo>
                <a:cubicBezTo>
                  <a:pt x="8916" y="5183"/>
                  <a:pt x="8935" y="5173"/>
                  <a:pt x="8961" y="5172"/>
                </a:cubicBezTo>
                <a:close/>
                <a:moveTo>
                  <a:pt x="13906" y="6054"/>
                </a:moveTo>
                <a:cubicBezTo>
                  <a:pt x="13942" y="6024"/>
                  <a:pt x="14738" y="6154"/>
                  <a:pt x="17052" y="6563"/>
                </a:cubicBezTo>
                <a:cubicBezTo>
                  <a:pt x="17751" y="6687"/>
                  <a:pt x="18785" y="6867"/>
                  <a:pt x="19076" y="6916"/>
                </a:cubicBezTo>
                <a:cubicBezTo>
                  <a:pt x="19272" y="6949"/>
                  <a:pt x="19360" y="6977"/>
                  <a:pt x="19406" y="7020"/>
                </a:cubicBezTo>
                <a:cubicBezTo>
                  <a:pt x="19424" y="7004"/>
                  <a:pt x="19453" y="6999"/>
                  <a:pt x="19498" y="6999"/>
                </a:cubicBezTo>
                <a:cubicBezTo>
                  <a:pt x="19600" y="6999"/>
                  <a:pt x="19610" y="7010"/>
                  <a:pt x="19610" y="7155"/>
                </a:cubicBezTo>
                <a:cubicBezTo>
                  <a:pt x="19610" y="7292"/>
                  <a:pt x="19598" y="7317"/>
                  <a:pt x="19511" y="7326"/>
                </a:cubicBezTo>
                <a:cubicBezTo>
                  <a:pt x="19470" y="7331"/>
                  <a:pt x="19441" y="7320"/>
                  <a:pt x="19419" y="7306"/>
                </a:cubicBezTo>
                <a:cubicBezTo>
                  <a:pt x="19418" y="7306"/>
                  <a:pt x="19419" y="7311"/>
                  <a:pt x="19419" y="7311"/>
                </a:cubicBezTo>
                <a:cubicBezTo>
                  <a:pt x="19399" y="7321"/>
                  <a:pt x="18953" y="7376"/>
                  <a:pt x="18430" y="7435"/>
                </a:cubicBezTo>
                <a:cubicBezTo>
                  <a:pt x="17906" y="7494"/>
                  <a:pt x="17130" y="7580"/>
                  <a:pt x="16709" y="7627"/>
                </a:cubicBezTo>
                <a:cubicBezTo>
                  <a:pt x="16287" y="7675"/>
                  <a:pt x="15905" y="7716"/>
                  <a:pt x="15858" y="7716"/>
                </a:cubicBezTo>
                <a:cubicBezTo>
                  <a:pt x="15746" y="7716"/>
                  <a:pt x="13850" y="6102"/>
                  <a:pt x="13906" y="6054"/>
                </a:cubicBezTo>
                <a:close/>
                <a:moveTo>
                  <a:pt x="19478" y="7487"/>
                </a:moveTo>
                <a:cubicBezTo>
                  <a:pt x="19600" y="7487"/>
                  <a:pt x="19610" y="7500"/>
                  <a:pt x="19623" y="7627"/>
                </a:cubicBezTo>
                <a:cubicBezTo>
                  <a:pt x="19634" y="7729"/>
                  <a:pt x="19621" y="7776"/>
                  <a:pt x="19564" y="7809"/>
                </a:cubicBezTo>
                <a:cubicBezTo>
                  <a:pt x="19517" y="7836"/>
                  <a:pt x="19479" y="7849"/>
                  <a:pt x="19452" y="7851"/>
                </a:cubicBezTo>
                <a:lnTo>
                  <a:pt x="19452" y="7856"/>
                </a:lnTo>
                <a:lnTo>
                  <a:pt x="18377" y="8277"/>
                </a:lnTo>
                <a:cubicBezTo>
                  <a:pt x="17784" y="8508"/>
                  <a:pt x="17236" y="8722"/>
                  <a:pt x="17157" y="8749"/>
                </a:cubicBezTo>
                <a:lnTo>
                  <a:pt x="17012" y="8796"/>
                </a:lnTo>
                <a:lnTo>
                  <a:pt x="16524" y="8375"/>
                </a:lnTo>
                <a:cubicBezTo>
                  <a:pt x="16254" y="8144"/>
                  <a:pt x="16036" y="7942"/>
                  <a:pt x="16036" y="7923"/>
                </a:cubicBezTo>
                <a:cubicBezTo>
                  <a:pt x="16036" y="7874"/>
                  <a:pt x="16072" y="7868"/>
                  <a:pt x="16920" y="7773"/>
                </a:cubicBezTo>
                <a:cubicBezTo>
                  <a:pt x="17347" y="7725"/>
                  <a:pt x="18068" y="7642"/>
                  <a:pt x="18515" y="7591"/>
                </a:cubicBezTo>
                <a:cubicBezTo>
                  <a:pt x="18941" y="7543"/>
                  <a:pt x="19293" y="7518"/>
                  <a:pt x="19359" y="7524"/>
                </a:cubicBezTo>
                <a:cubicBezTo>
                  <a:pt x="19372" y="7496"/>
                  <a:pt x="19406" y="7487"/>
                  <a:pt x="19478" y="7487"/>
                </a:cubicBezTo>
                <a:close/>
                <a:moveTo>
                  <a:pt x="15594" y="7923"/>
                </a:moveTo>
                <a:cubicBezTo>
                  <a:pt x="15672" y="7923"/>
                  <a:pt x="16742" y="8805"/>
                  <a:pt x="16742" y="8868"/>
                </a:cubicBezTo>
                <a:cubicBezTo>
                  <a:pt x="16742" y="8888"/>
                  <a:pt x="16522" y="8991"/>
                  <a:pt x="16254" y="9097"/>
                </a:cubicBezTo>
                <a:cubicBezTo>
                  <a:pt x="15985" y="9203"/>
                  <a:pt x="15754" y="9289"/>
                  <a:pt x="15733" y="9289"/>
                </a:cubicBezTo>
                <a:cubicBezTo>
                  <a:pt x="15661" y="9289"/>
                  <a:pt x="13811" y="8166"/>
                  <a:pt x="13834" y="8136"/>
                </a:cubicBezTo>
                <a:cubicBezTo>
                  <a:pt x="13847" y="8120"/>
                  <a:pt x="13978" y="8098"/>
                  <a:pt x="14131" y="8084"/>
                </a:cubicBezTo>
                <a:cubicBezTo>
                  <a:pt x="14283" y="8071"/>
                  <a:pt x="14663" y="8027"/>
                  <a:pt x="14968" y="7991"/>
                </a:cubicBezTo>
                <a:cubicBezTo>
                  <a:pt x="15274" y="7954"/>
                  <a:pt x="15554" y="7924"/>
                  <a:pt x="15594" y="7923"/>
                </a:cubicBezTo>
                <a:close/>
                <a:moveTo>
                  <a:pt x="19531" y="8007"/>
                </a:moveTo>
                <a:cubicBezTo>
                  <a:pt x="19597" y="8000"/>
                  <a:pt x="19630" y="8039"/>
                  <a:pt x="19630" y="8116"/>
                </a:cubicBezTo>
                <a:cubicBezTo>
                  <a:pt x="19630" y="8200"/>
                  <a:pt x="19443" y="8363"/>
                  <a:pt x="19392" y="8323"/>
                </a:cubicBezTo>
                <a:cubicBezTo>
                  <a:pt x="19391" y="8322"/>
                  <a:pt x="19394" y="8315"/>
                  <a:pt x="19392" y="8313"/>
                </a:cubicBezTo>
                <a:cubicBezTo>
                  <a:pt x="19305" y="8404"/>
                  <a:pt x="19093" y="8556"/>
                  <a:pt x="18614" y="8879"/>
                </a:cubicBezTo>
                <a:cubicBezTo>
                  <a:pt x="18164" y="9182"/>
                  <a:pt x="17785" y="9430"/>
                  <a:pt x="17770" y="9429"/>
                </a:cubicBezTo>
                <a:cubicBezTo>
                  <a:pt x="17718" y="9427"/>
                  <a:pt x="17229" y="8974"/>
                  <a:pt x="17243" y="8941"/>
                </a:cubicBezTo>
                <a:cubicBezTo>
                  <a:pt x="17266" y="8887"/>
                  <a:pt x="19154" y="8152"/>
                  <a:pt x="19379" y="8105"/>
                </a:cubicBezTo>
                <a:cubicBezTo>
                  <a:pt x="19393" y="8071"/>
                  <a:pt x="19420" y="8048"/>
                  <a:pt x="19458" y="8032"/>
                </a:cubicBezTo>
                <a:cubicBezTo>
                  <a:pt x="19487" y="8021"/>
                  <a:pt x="19509" y="8009"/>
                  <a:pt x="19531" y="8007"/>
                </a:cubicBezTo>
                <a:close/>
                <a:moveTo>
                  <a:pt x="13339" y="8183"/>
                </a:moveTo>
                <a:cubicBezTo>
                  <a:pt x="13416" y="8186"/>
                  <a:pt x="13458" y="8205"/>
                  <a:pt x="13531" y="8245"/>
                </a:cubicBezTo>
                <a:cubicBezTo>
                  <a:pt x="13919" y="8457"/>
                  <a:pt x="15410" y="9373"/>
                  <a:pt x="15410" y="9398"/>
                </a:cubicBezTo>
                <a:cubicBezTo>
                  <a:pt x="15410" y="9413"/>
                  <a:pt x="14957" y="9602"/>
                  <a:pt x="14401" y="9819"/>
                </a:cubicBezTo>
                <a:cubicBezTo>
                  <a:pt x="13845" y="10035"/>
                  <a:pt x="13378" y="10214"/>
                  <a:pt x="13366" y="10218"/>
                </a:cubicBezTo>
                <a:cubicBezTo>
                  <a:pt x="13353" y="10223"/>
                  <a:pt x="12638" y="9998"/>
                  <a:pt x="11770" y="9720"/>
                </a:cubicBezTo>
                <a:cubicBezTo>
                  <a:pt x="10903" y="9442"/>
                  <a:pt x="9888" y="9120"/>
                  <a:pt x="9522" y="9003"/>
                </a:cubicBezTo>
                <a:cubicBezTo>
                  <a:pt x="8839" y="8786"/>
                  <a:pt x="8675" y="8711"/>
                  <a:pt x="8796" y="8681"/>
                </a:cubicBezTo>
                <a:cubicBezTo>
                  <a:pt x="8831" y="8673"/>
                  <a:pt x="9249" y="8624"/>
                  <a:pt x="9726" y="8572"/>
                </a:cubicBezTo>
                <a:cubicBezTo>
                  <a:pt x="10844" y="8452"/>
                  <a:pt x="12330" y="8287"/>
                  <a:pt x="12917" y="8219"/>
                </a:cubicBezTo>
                <a:cubicBezTo>
                  <a:pt x="13148" y="8193"/>
                  <a:pt x="13263" y="8180"/>
                  <a:pt x="13339" y="8183"/>
                </a:cubicBezTo>
                <a:close/>
                <a:moveTo>
                  <a:pt x="19544" y="8505"/>
                </a:moveTo>
                <a:cubicBezTo>
                  <a:pt x="19561" y="8501"/>
                  <a:pt x="19572" y="8501"/>
                  <a:pt x="19584" y="8505"/>
                </a:cubicBezTo>
                <a:cubicBezTo>
                  <a:pt x="19618" y="8515"/>
                  <a:pt x="19630" y="8559"/>
                  <a:pt x="19630" y="8640"/>
                </a:cubicBezTo>
                <a:cubicBezTo>
                  <a:pt x="19630" y="8744"/>
                  <a:pt x="19507" y="8911"/>
                  <a:pt x="19432" y="8926"/>
                </a:cubicBezTo>
                <a:cubicBezTo>
                  <a:pt x="19412" y="8976"/>
                  <a:pt x="19372" y="9025"/>
                  <a:pt x="19287" y="9107"/>
                </a:cubicBezTo>
                <a:cubicBezTo>
                  <a:pt x="19192" y="9199"/>
                  <a:pt x="18962" y="9423"/>
                  <a:pt x="18773" y="9611"/>
                </a:cubicBezTo>
                <a:cubicBezTo>
                  <a:pt x="18584" y="9798"/>
                  <a:pt x="18411" y="9954"/>
                  <a:pt x="18390" y="9954"/>
                </a:cubicBezTo>
                <a:cubicBezTo>
                  <a:pt x="18369" y="9954"/>
                  <a:pt x="18256" y="9864"/>
                  <a:pt x="18140" y="9756"/>
                </a:cubicBezTo>
                <a:lnTo>
                  <a:pt x="17922" y="9564"/>
                </a:lnTo>
                <a:lnTo>
                  <a:pt x="18120" y="9434"/>
                </a:lnTo>
                <a:cubicBezTo>
                  <a:pt x="18228" y="9364"/>
                  <a:pt x="18545" y="9155"/>
                  <a:pt x="18825" y="8967"/>
                </a:cubicBezTo>
                <a:cubicBezTo>
                  <a:pt x="19104" y="8780"/>
                  <a:pt x="19351" y="8630"/>
                  <a:pt x="19379" y="8635"/>
                </a:cubicBezTo>
                <a:cubicBezTo>
                  <a:pt x="19393" y="8594"/>
                  <a:pt x="19416" y="8565"/>
                  <a:pt x="19458" y="8541"/>
                </a:cubicBezTo>
                <a:cubicBezTo>
                  <a:pt x="19490" y="8524"/>
                  <a:pt x="19522" y="8510"/>
                  <a:pt x="19544" y="8505"/>
                </a:cubicBezTo>
                <a:close/>
                <a:moveTo>
                  <a:pt x="16966" y="9035"/>
                </a:moveTo>
                <a:lnTo>
                  <a:pt x="17269" y="9299"/>
                </a:lnTo>
                <a:lnTo>
                  <a:pt x="17573" y="9564"/>
                </a:lnTo>
                <a:lnTo>
                  <a:pt x="17243" y="9777"/>
                </a:lnTo>
                <a:cubicBezTo>
                  <a:pt x="17060" y="9895"/>
                  <a:pt x="16895" y="9991"/>
                  <a:pt x="16880" y="9990"/>
                </a:cubicBezTo>
                <a:cubicBezTo>
                  <a:pt x="16816" y="9984"/>
                  <a:pt x="16030" y="9480"/>
                  <a:pt x="16030" y="9445"/>
                </a:cubicBezTo>
                <a:cubicBezTo>
                  <a:pt x="16030" y="9423"/>
                  <a:pt x="16241" y="9323"/>
                  <a:pt x="16498" y="9221"/>
                </a:cubicBezTo>
                <a:lnTo>
                  <a:pt x="16966" y="9035"/>
                </a:lnTo>
                <a:close/>
                <a:moveTo>
                  <a:pt x="15687" y="9523"/>
                </a:moveTo>
                <a:lnTo>
                  <a:pt x="15825" y="9606"/>
                </a:lnTo>
                <a:cubicBezTo>
                  <a:pt x="15903" y="9650"/>
                  <a:pt x="16136" y="9788"/>
                  <a:pt x="16340" y="9912"/>
                </a:cubicBezTo>
                <a:cubicBezTo>
                  <a:pt x="16697" y="10130"/>
                  <a:pt x="16702" y="10138"/>
                  <a:pt x="16623" y="10198"/>
                </a:cubicBezTo>
                <a:cubicBezTo>
                  <a:pt x="16578" y="10231"/>
                  <a:pt x="16320" y="10413"/>
                  <a:pt x="16043" y="10597"/>
                </a:cubicBezTo>
                <a:cubicBezTo>
                  <a:pt x="15766" y="10782"/>
                  <a:pt x="15525" y="10931"/>
                  <a:pt x="15509" y="10930"/>
                </a:cubicBezTo>
                <a:cubicBezTo>
                  <a:pt x="15493" y="10928"/>
                  <a:pt x="15300" y="10866"/>
                  <a:pt x="15080" y="10795"/>
                </a:cubicBezTo>
                <a:cubicBezTo>
                  <a:pt x="14860" y="10723"/>
                  <a:pt x="14539" y="10620"/>
                  <a:pt x="14368" y="10566"/>
                </a:cubicBezTo>
                <a:cubicBezTo>
                  <a:pt x="14197" y="10512"/>
                  <a:pt x="13977" y="10439"/>
                  <a:pt x="13880" y="10400"/>
                </a:cubicBezTo>
                <a:cubicBezTo>
                  <a:pt x="13713" y="10333"/>
                  <a:pt x="13712" y="10328"/>
                  <a:pt x="13794" y="10281"/>
                </a:cubicBezTo>
                <a:cubicBezTo>
                  <a:pt x="13842" y="10253"/>
                  <a:pt x="14287" y="10070"/>
                  <a:pt x="14783" y="9876"/>
                </a:cubicBezTo>
                <a:lnTo>
                  <a:pt x="15687" y="9523"/>
                </a:lnTo>
                <a:close/>
                <a:moveTo>
                  <a:pt x="16887" y="10296"/>
                </a:moveTo>
                <a:cubicBezTo>
                  <a:pt x="16939" y="10281"/>
                  <a:pt x="17632" y="10667"/>
                  <a:pt x="17632" y="10712"/>
                </a:cubicBezTo>
                <a:cubicBezTo>
                  <a:pt x="17632" y="10727"/>
                  <a:pt x="17481" y="10883"/>
                  <a:pt x="17302" y="11059"/>
                </a:cubicBezTo>
                <a:cubicBezTo>
                  <a:pt x="17124" y="11236"/>
                  <a:pt x="16966" y="11383"/>
                  <a:pt x="16946" y="11381"/>
                </a:cubicBezTo>
                <a:cubicBezTo>
                  <a:pt x="16836" y="11375"/>
                  <a:pt x="15894" y="11050"/>
                  <a:pt x="15878" y="11013"/>
                </a:cubicBezTo>
                <a:cubicBezTo>
                  <a:pt x="15862" y="10974"/>
                  <a:pt x="16765" y="10332"/>
                  <a:pt x="16887" y="10296"/>
                </a:cubicBezTo>
                <a:close/>
                <a:moveTo>
                  <a:pt x="13372" y="10442"/>
                </a:moveTo>
                <a:lnTo>
                  <a:pt x="13913" y="10613"/>
                </a:lnTo>
                <a:cubicBezTo>
                  <a:pt x="14211" y="10708"/>
                  <a:pt x="14614" y="10837"/>
                  <a:pt x="14810" y="10899"/>
                </a:cubicBezTo>
                <a:cubicBezTo>
                  <a:pt x="15005" y="10960"/>
                  <a:pt x="15194" y="11031"/>
                  <a:pt x="15225" y="11054"/>
                </a:cubicBezTo>
                <a:cubicBezTo>
                  <a:pt x="15271" y="11088"/>
                  <a:pt x="15063" y="11240"/>
                  <a:pt x="14223" y="11802"/>
                </a:cubicBezTo>
                <a:lnTo>
                  <a:pt x="13168" y="12508"/>
                </a:lnTo>
                <a:lnTo>
                  <a:pt x="12792" y="12503"/>
                </a:lnTo>
                <a:cubicBezTo>
                  <a:pt x="12285" y="12497"/>
                  <a:pt x="8870" y="12338"/>
                  <a:pt x="8796" y="12316"/>
                </a:cubicBezTo>
                <a:cubicBezTo>
                  <a:pt x="8764" y="12307"/>
                  <a:pt x="8756" y="12282"/>
                  <a:pt x="8770" y="12264"/>
                </a:cubicBezTo>
                <a:cubicBezTo>
                  <a:pt x="8784" y="12246"/>
                  <a:pt x="9825" y="11827"/>
                  <a:pt x="11084" y="11335"/>
                </a:cubicBezTo>
                <a:lnTo>
                  <a:pt x="13372" y="10442"/>
                </a:lnTo>
                <a:close/>
                <a:moveTo>
                  <a:pt x="17856" y="10836"/>
                </a:moveTo>
                <a:lnTo>
                  <a:pt x="17942" y="10883"/>
                </a:lnTo>
                <a:cubicBezTo>
                  <a:pt x="18037" y="10908"/>
                  <a:pt x="18159" y="10994"/>
                  <a:pt x="18390" y="11132"/>
                </a:cubicBezTo>
                <a:cubicBezTo>
                  <a:pt x="18669" y="11299"/>
                  <a:pt x="19028" y="11509"/>
                  <a:pt x="19181" y="11605"/>
                </a:cubicBezTo>
                <a:lnTo>
                  <a:pt x="19340" y="11708"/>
                </a:lnTo>
                <a:lnTo>
                  <a:pt x="19432" y="11760"/>
                </a:lnTo>
                <a:lnTo>
                  <a:pt x="19432" y="11766"/>
                </a:lnTo>
                <a:cubicBezTo>
                  <a:pt x="19460" y="11771"/>
                  <a:pt x="19497" y="11789"/>
                  <a:pt x="19538" y="11823"/>
                </a:cubicBezTo>
                <a:cubicBezTo>
                  <a:pt x="19579" y="11858"/>
                  <a:pt x="19605" y="11891"/>
                  <a:pt x="19617" y="11932"/>
                </a:cubicBezTo>
                <a:cubicBezTo>
                  <a:pt x="19763" y="11955"/>
                  <a:pt x="20571" y="12429"/>
                  <a:pt x="20533" y="12477"/>
                </a:cubicBezTo>
                <a:cubicBezTo>
                  <a:pt x="20493" y="12528"/>
                  <a:pt x="20494" y="12527"/>
                  <a:pt x="20006" y="12368"/>
                </a:cubicBezTo>
                <a:cubicBezTo>
                  <a:pt x="19711" y="12272"/>
                  <a:pt x="19619" y="12239"/>
                  <a:pt x="19584" y="12176"/>
                </a:cubicBezTo>
                <a:cubicBezTo>
                  <a:pt x="19547" y="12230"/>
                  <a:pt x="19488" y="12241"/>
                  <a:pt x="19419" y="12186"/>
                </a:cubicBezTo>
                <a:cubicBezTo>
                  <a:pt x="19409" y="12178"/>
                  <a:pt x="19406" y="12156"/>
                  <a:pt x="19399" y="12134"/>
                </a:cubicBezTo>
                <a:cubicBezTo>
                  <a:pt x="19390" y="12142"/>
                  <a:pt x="19379" y="12143"/>
                  <a:pt x="19366" y="12145"/>
                </a:cubicBezTo>
                <a:cubicBezTo>
                  <a:pt x="19365" y="12145"/>
                  <a:pt x="19361" y="12145"/>
                  <a:pt x="19359" y="12145"/>
                </a:cubicBezTo>
                <a:cubicBezTo>
                  <a:pt x="19354" y="12146"/>
                  <a:pt x="19352" y="12149"/>
                  <a:pt x="19346" y="12150"/>
                </a:cubicBezTo>
                <a:cubicBezTo>
                  <a:pt x="19297" y="12154"/>
                  <a:pt x="19225" y="12141"/>
                  <a:pt x="19188" y="12124"/>
                </a:cubicBezTo>
                <a:cubicBezTo>
                  <a:pt x="19115" y="12090"/>
                  <a:pt x="17650" y="11612"/>
                  <a:pt x="17434" y="11553"/>
                </a:cubicBezTo>
                <a:cubicBezTo>
                  <a:pt x="17361" y="11533"/>
                  <a:pt x="17285" y="11506"/>
                  <a:pt x="17263" y="11490"/>
                </a:cubicBezTo>
                <a:cubicBezTo>
                  <a:pt x="17240" y="11474"/>
                  <a:pt x="17331" y="11346"/>
                  <a:pt x="17474" y="11200"/>
                </a:cubicBezTo>
                <a:cubicBezTo>
                  <a:pt x="17631" y="11038"/>
                  <a:pt x="17719" y="10941"/>
                  <a:pt x="17797" y="10899"/>
                </a:cubicBezTo>
                <a:cubicBezTo>
                  <a:pt x="17800" y="10896"/>
                  <a:pt x="17808" y="10886"/>
                  <a:pt x="17817" y="10878"/>
                </a:cubicBezTo>
                <a:lnTo>
                  <a:pt x="17830" y="10867"/>
                </a:lnTo>
                <a:lnTo>
                  <a:pt x="17856" y="10836"/>
                </a:lnTo>
                <a:close/>
                <a:moveTo>
                  <a:pt x="19432" y="11137"/>
                </a:moveTo>
                <a:cubicBezTo>
                  <a:pt x="19458" y="11140"/>
                  <a:pt x="19492" y="11167"/>
                  <a:pt x="19538" y="11215"/>
                </a:cubicBezTo>
                <a:cubicBezTo>
                  <a:pt x="19608" y="11290"/>
                  <a:pt x="19633" y="11360"/>
                  <a:pt x="19623" y="11449"/>
                </a:cubicBezTo>
                <a:cubicBezTo>
                  <a:pt x="19608" y="11594"/>
                  <a:pt x="19556" y="11616"/>
                  <a:pt x="19432" y="11542"/>
                </a:cubicBezTo>
                <a:cubicBezTo>
                  <a:pt x="19364" y="11502"/>
                  <a:pt x="19350" y="11455"/>
                  <a:pt x="19359" y="11324"/>
                </a:cubicBezTo>
                <a:cubicBezTo>
                  <a:pt x="19370" y="11189"/>
                  <a:pt x="19389" y="11132"/>
                  <a:pt x="19432" y="11137"/>
                </a:cubicBezTo>
                <a:close/>
                <a:moveTo>
                  <a:pt x="15581" y="11143"/>
                </a:moveTo>
                <a:lnTo>
                  <a:pt x="16129" y="11319"/>
                </a:lnTo>
                <a:cubicBezTo>
                  <a:pt x="16430" y="11416"/>
                  <a:pt x="16705" y="11514"/>
                  <a:pt x="16735" y="11537"/>
                </a:cubicBezTo>
                <a:cubicBezTo>
                  <a:pt x="16738" y="11539"/>
                  <a:pt x="16734" y="11550"/>
                  <a:pt x="16735" y="11553"/>
                </a:cubicBezTo>
                <a:cubicBezTo>
                  <a:pt x="16740" y="11555"/>
                  <a:pt x="16768" y="11562"/>
                  <a:pt x="16768" y="11563"/>
                </a:cubicBezTo>
                <a:cubicBezTo>
                  <a:pt x="16768" y="11564"/>
                  <a:pt x="16714" y="11614"/>
                  <a:pt x="16709" y="11620"/>
                </a:cubicBezTo>
                <a:cubicBezTo>
                  <a:pt x="16659" y="11697"/>
                  <a:pt x="16536" y="11835"/>
                  <a:pt x="16267" y="12103"/>
                </a:cubicBezTo>
                <a:cubicBezTo>
                  <a:pt x="16111" y="12258"/>
                  <a:pt x="15976" y="12390"/>
                  <a:pt x="15871" y="12487"/>
                </a:cubicBezTo>
                <a:lnTo>
                  <a:pt x="15746" y="12612"/>
                </a:lnTo>
                <a:lnTo>
                  <a:pt x="15720" y="12612"/>
                </a:lnTo>
                <a:cubicBezTo>
                  <a:pt x="15716" y="12614"/>
                  <a:pt x="15702" y="12627"/>
                  <a:pt x="15700" y="12627"/>
                </a:cubicBezTo>
                <a:cubicBezTo>
                  <a:pt x="15590" y="12644"/>
                  <a:pt x="13654" y="12533"/>
                  <a:pt x="13623" y="12508"/>
                </a:cubicBezTo>
                <a:cubicBezTo>
                  <a:pt x="13604" y="12493"/>
                  <a:pt x="14037" y="12180"/>
                  <a:pt x="14586" y="11812"/>
                </a:cubicBezTo>
                <a:lnTo>
                  <a:pt x="15581" y="11143"/>
                </a:lnTo>
                <a:close/>
                <a:moveTo>
                  <a:pt x="17078" y="11631"/>
                </a:moveTo>
                <a:cubicBezTo>
                  <a:pt x="17091" y="11631"/>
                  <a:pt x="17375" y="11719"/>
                  <a:pt x="17711" y="11828"/>
                </a:cubicBezTo>
                <a:cubicBezTo>
                  <a:pt x="18047" y="11936"/>
                  <a:pt x="18412" y="12058"/>
                  <a:pt x="18522" y="12093"/>
                </a:cubicBezTo>
                <a:cubicBezTo>
                  <a:pt x="18632" y="12127"/>
                  <a:pt x="18880" y="12205"/>
                  <a:pt x="19076" y="12269"/>
                </a:cubicBezTo>
                <a:lnTo>
                  <a:pt x="19432" y="12389"/>
                </a:lnTo>
                <a:cubicBezTo>
                  <a:pt x="19437" y="12388"/>
                  <a:pt x="19439" y="12388"/>
                  <a:pt x="19445" y="12389"/>
                </a:cubicBezTo>
                <a:cubicBezTo>
                  <a:pt x="19468" y="12390"/>
                  <a:pt x="19501" y="12393"/>
                  <a:pt x="19538" y="12404"/>
                </a:cubicBezTo>
                <a:cubicBezTo>
                  <a:pt x="19628" y="12431"/>
                  <a:pt x="19635" y="12455"/>
                  <a:pt x="19623" y="12602"/>
                </a:cubicBezTo>
                <a:cubicBezTo>
                  <a:pt x="19612" y="12738"/>
                  <a:pt x="19592" y="12770"/>
                  <a:pt x="19518" y="12778"/>
                </a:cubicBezTo>
                <a:cubicBezTo>
                  <a:pt x="19473" y="12783"/>
                  <a:pt x="19448" y="12778"/>
                  <a:pt x="19425" y="12768"/>
                </a:cubicBezTo>
                <a:lnTo>
                  <a:pt x="19234" y="12773"/>
                </a:lnTo>
                <a:cubicBezTo>
                  <a:pt x="18745" y="12779"/>
                  <a:pt x="16156" y="12654"/>
                  <a:pt x="16115" y="12622"/>
                </a:cubicBezTo>
                <a:cubicBezTo>
                  <a:pt x="16084" y="12598"/>
                  <a:pt x="17023" y="11631"/>
                  <a:pt x="17078" y="11631"/>
                </a:cubicBezTo>
                <a:close/>
                <a:moveTo>
                  <a:pt x="13425" y="12716"/>
                </a:moveTo>
                <a:cubicBezTo>
                  <a:pt x="13865" y="12715"/>
                  <a:pt x="15433" y="12799"/>
                  <a:pt x="15469" y="12825"/>
                </a:cubicBezTo>
                <a:cubicBezTo>
                  <a:pt x="15491" y="12840"/>
                  <a:pt x="15476" y="12891"/>
                  <a:pt x="15430" y="12939"/>
                </a:cubicBezTo>
                <a:cubicBezTo>
                  <a:pt x="15004" y="13376"/>
                  <a:pt x="13760" y="14602"/>
                  <a:pt x="13695" y="14647"/>
                </a:cubicBezTo>
                <a:cubicBezTo>
                  <a:pt x="13650" y="14679"/>
                  <a:pt x="13500" y="14728"/>
                  <a:pt x="13366" y="14756"/>
                </a:cubicBezTo>
                <a:cubicBezTo>
                  <a:pt x="13231" y="14784"/>
                  <a:pt x="12873" y="14866"/>
                  <a:pt x="12568" y="14938"/>
                </a:cubicBezTo>
                <a:cubicBezTo>
                  <a:pt x="12262" y="15010"/>
                  <a:pt x="11890" y="15096"/>
                  <a:pt x="11744" y="15130"/>
                </a:cubicBezTo>
                <a:cubicBezTo>
                  <a:pt x="11597" y="15164"/>
                  <a:pt x="11232" y="15250"/>
                  <a:pt x="10926" y="15322"/>
                </a:cubicBezTo>
                <a:cubicBezTo>
                  <a:pt x="10621" y="15394"/>
                  <a:pt x="10029" y="15529"/>
                  <a:pt x="9614" y="15623"/>
                </a:cubicBezTo>
                <a:cubicBezTo>
                  <a:pt x="9198" y="15718"/>
                  <a:pt x="8824" y="15805"/>
                  <a:pt x="8783" y="15815"/>
                </a:cubicBezTo>
                <a:cubicBezTo>
                  <a:pt x="8558" y="15870"/>
                  <a:pt x="8766" y="15702"/>
                  <a:pt x="9733" y="15057"/>
                </a:cubicBezTo>
                <a:cubicBezTo>
                  <a:pt x="10322" y="14664"/>
                  <a:pt x="11210" y="14073"/>
                  <a:pt x="11704" y="13744"/>
                </a:cubicBezTo>
                <a:cubicBezTo>
                  <a:pt x="12199" y="13414"/>
                  <a:pt x="12750" y="13046"/>
                  <a:pt x="12924" y="12929"/>
                </a:cubicBezTo>
                <a:cubicBezTo>
                  <a:pt x="13202" y="12740"/>
                  <a:pt x="13260" y="12716"/>
                  <a:pt x="13425" y="12716"/>
                </a:cubicBezTo>
                <a:close/>
                <a:moveTo>
                  <a:pt x="15871" y="12820"/>
                </a:moveTo>
                <a:lnTo>
                  <a:pt x="16293" y="12835"/>
                </a:lnTo>
                <a:cubicBezTo>
                  <a:pt x="16480" y="12844"/>
                  <a:pt x="17101" y="12874"/>
                  <a:pt x="17671" y="12897"/>
                </a:cubicBezTo>
                <a:cubicBezTo>
                  <a:pt x="18211" y="12919"/>
                  <a:pt x="18465" y="12930"/>
                  <a:pt x="18819" y="12949"/>
                </a:cubicBezTo>
                <a:cubicBezTo>
                  <a:pt x="19005" y="12959"/>
                  <a:pt x="19386" y="12977"/>
                  <a:pt x="19399" y="12981"/>
                </a:cubicBezTo>
                <a:cubicBezTo>
                  <a:pt x="19401" y="12981"/>
                  <a:pt x="19404" y="12979"/>
                  <a:pt x="19406" y="12981"/>
                </a:cubicBezTo>
                <a:cubicBezTo>
                  <a:pt x="19406" y="12981"/>
                  <a:pt x="19419" y="12986"/>
                  <a:pt x="19419" y="12986"/>
                </a:cubicBezTo>
                <a:cubicBezTo>
                  <a:pt x="19431" y="12980"/>
                  <a:pt x="19441" y="12974"/>
                  <a:pt x="19458" y="12975"/>
                </a:cubicBezTo>
                <a:cubicBezTo>
                  <a:pt x="19481" y="12977"/>
                  <a:pt x="19511" y="12982"/>
                  <a:pt x="19544" y="12996"/>
                </a:cubicBezTo>
                <a:cubicBezTo>
                  <a:pt x="19616" y="13026"/>
                  <a:pt x="19634" y="13065"/>
                  <a:pt x="19623" y="13162"/>
                </a:cubicBezTo>
                <a:cubicBezTo>
                  <a:pt x="19613" y="13253"/>
                  <a:pt x="19587" y="13293"/>
                  <a:pt x="19518" y="13313"/>
                </a:cubicBezTo>
                <a:cubicBezTo>
                  <a:pt x="19467" y="13327"/>
                  <a:pt x="19434" y="13329"/>
                  <a:pt x="19412" y="13318"/>
                </a:cubicBezTo>
                <a:cubicBezTo>
                  <a:pt x="19402" y="13328"/>
                  <a:pt x="19388" y="13338"/>
                  <a:pt x="19373" y="13344"/>
                </a:cubicBezTo>
                <a:cubicBezTo>
                  <a:pt x="19370" y="13345"/>
                  <a:pt x="19361" y="13349"/>
                  <a:pt x="19359" y="13349"/>
                </a:cubicBezTo>
                <a:cubicBezTo>
                  <a:pt x="19302" y="13372"/>
                  <a:pt x="18925" y="13460"/>
                  <a:pt x="18258" y="13614"/>
                </a:cubicBezTo>
                <a:cubicBezTo>
                  <a:pt x="18013" y="13673"/>
                  <a:pt x="17993" y="13680"/>
                  <a:pt x="17698" y="13749"/>
                </a:cubicBezTo>
                <a:cubicBezTo>
                  <a:pt x="16820" y="13954"/>
                  <a:pt x="15927" y="14162"/>
                  <a:pt x="15720" y="14211"/>
                </a:cubicBezTo>
                <a:cubicBezTo>
                  <a:pt x="15512" y="14260"/>
                  <a:pt x="15307" y="14305"/>
                  <a:pt x="15258" y="14315"/>
                </a:cubicBezTo>
                <a:cubicBezTo>
                  <a:pt x="15209" y="14324"/>
                  <a:pt x="14983" y="14379"/>
                  <a:pt x="14757" y="14434"/>
                </a:cubicBezTo>
                <a:cubicBezTo>
                  <a:pt x="14512" y="14494"/>
                  <a:pt x="14394" y="14521"/>
                  <a:pt x="14328" y="14528"/>
                </a:cubicBezTo>
                <a:cubicBezTo>
                  <a:pt x="14325" y="14528"/>
                  <a:pt x="14297" y="14533"/>
                  <a:pt x="14295" y="14533"/>
                </a:cubicBezTo>
                <a:cubicBezTo>
                  <a:pt x="14271" y="14533"/>
                  <a:pt x="14260" y="14530"/>
                  <a:pt x="14256" y="14517"/>
                </a:cubicBezTo>
                <a:cubicBezTo>
                  <a:pt x="14250" y="14513"/>
                  <a:pt x="14242" y="14509"/>
                  <a:pt x="14236" y="14502"/>
                </a:cubicBezTo>
                <a:cubicBezTo>
                  <a:pt x="14232" y="14497"/>
                  <a:pt x="14257" y="14461"/>
                  <a:pt x="14302" y="14408"/>
                </a:cubicBezTo>
                <a:cubicBezTo>
                  <a:pt x="14376" y="14310"/>
                  <a:pt x="14535" y="14144"/>
                  <a:pt x="14803" y="13879"/>
                </a:cubicBezTo>
                <a:cubicBezTo>
                  <a:pt x="14833" y="13849"/>
                  <a:pt x="14845" y="13837"/>
                  <a:pt x="14876" y="13806"/>
                </a:cubicBezTo>
                <a:cubicBezTo>
                  <a:pt x="14930" y="13751"/>
                  <a:pt x="14969" y="13708"/>
                  <a:pt x="15027" y="13650"/>
                </a:cubicBezTo>
                <a:lnTo>
                  <a:pt x="15845" y="12840"/>
                </a:lnTo>
                <a:lnTo>
                  <a:pt x="15871" y="12820"/>
                </a:lnTo>
                <a:close/>
                <a:moveTo>
                  <a:pt x="19551" y="13510"/>
                </a:moveTo>
                <a:cubicBezTo>
                  <a:pt x="19619" y="13515"/>
                  <a:pt x="19634" y="13581"/>
                  <a:pt x="19623" y="13765"/>
                </a:cubicBezTo>
                <a:cubicBezTo>
                  <a:pt x="19612" y="13941"/>
                  <a:pt x="19592" y="13996"/>
                  <a:pt x="19518" y="14035"/>
                </a:cubicBezTo>
                <a:cubicBezTo>
                  <a:pt x="19474" y="14057"/>
                  <a:pt x="19435" y="14066"/>
                  <a:pt x="19412" y="14060"/>
                </a:cubicBezTo>
                <a:cubicBezTo>
                  <a:pt x="19403" y="14071"/>
                  <a:pt x="19392" y="14077"/>
                  <a:pt x="19379" y="14086"/>
                </a:cubicBezTo>
                <a:cubicBezTo>
                  <a:pt x="19293" y="14148"/>
                  <a:pt x="18854" y="14398"/>
                  <a:pt x="18054" y="14834"/>
                </a:cubicBezTo>
                <a:cubicBezTo>
                  <a:pt x="17772" y="14988"/>
                  <a:pt x="17327" y="15229"/>
                  <a:pt x="17065" y="15374"/>
                </a:cubicBezTo>
                <a:cubicBezTo>
                  <a:pt x="16803" y="15519"/>
                  <a:pt x="16430" y="15724"/>
                  <a:pt x="16234" y="15831"/>
                </a:cubicBezTo>
                <a:cubicBezTo>
                  <a:pt x="15747" y="16097"/>
                  <a:pt x="10158" y="19169"/>
                  <a:pt x="9884" y="19320"/>
                </a:cubicBezTo>
                <a:cubicBezTo>
                  <a:pt x="9155" y="19723"/>
                  <a:pt x="8971" y="19812"/>
                  <a:pt x="8948" y="19782"/>
                </a:cubicBezTo>
                <a:cubicBezTo>
                  <a:pt x="8934" y="19764"/>
                  <a:pt x="9220" y="19456"/>
                  <a:pt x="9581" y="19097"/>
                </a:cubicBezTo>
                <a:cubicBezTo>
                  <a:pt x="9942" y="18738"/>
                  <a:pt x="10315" y="18365"/>
                  <a:pt x="10412" y="18266"/>
                </a:cubicBezTo>
                <a:cubicBezTo>
                  <a:pt x="10508" y="18167"/>
                  <a:pt x="10807" y="17866"/>
                  <a:pt x="11078" y="17596"/>
                </a:cubicBezTo>
                <a:cubicBezTo>
                  <a:pt x="11349" y="17327"/>
                  <a:pt x="12086" y="16592"/>
                  <a:pt x="12713" y="15966"/>
                </a:cubicBezTo>
                <a:lnTo>
                  <a:pt x="13854" y="14829"/>
                </a:lnTo>
                <a:lnTo>
                  <a:pt x="14731" y="14626"/>
                </a:lnTo>
                <a:cubicBezTo>
                  <a:pt x="15214" y="14515"/>
                  <a:pt x="15731" y="14397"/>
                  <a:pt x="15878" y="14362"/>
                </a:cubicBezTo>
                <a:cubicBezTo>
                  <a:pt x="16025" y="14326"/>
                  <a:pt x="16353" y="14249"/>
                  <a:pt x="16610" y="14190"/>
                </a:cubicBezTo>
                <a:cubicBezTo>
                  <a:pt x="16866" y="14131"/>
                  <a:pt x="17551" y="13969"/>
                  <a:pt x="18133" y="13832"/>
                </a:cubicBezTo>
                <a:cubicBezTo>
                  <a:pt x="18715" y="13696"/>
                  <a:pt x="19248" y="13581"/>
                  <a:pt x="19313" y="13578"/>
                </a:cubicBezTo>
                <a:cubicBezTo>
                  <a:pt x="19345" y="13576"/>
                  <a:pt x="19368" y="13578"/>
                  <a:pt x="19386" y="13583"/>
                </a:cubicBezTo>
                <a:cubicBezTo>
                  <a:pt x="19400" y="13550"/>
                  <a:pt x="19422" y="13539"/>
                  <a:pt x="19465" y="13526"/>
                </a:cubicBezTo>
                <a:cubicBezTo>
                  <a:pt x="19501" y="13515"/>
                  <a:pt x="19528" y="13509"/>
                  <a:pt x="19551" y="13510"/>
                </a:cubicBezTo>
                <a:close/>
              </a:path>
            </a:pathLst>
          </a:custGeom>
          <a:ln w="12700">
            <a:miter lim="400000"/>
          </a:ln>
        </p:spPr>
      </p:pic>
      <p:sp>
        <p:nvSpPr>
          <p:cNvPr id="789" name="RNNセル"/>
          <p:cNvSpPr txBox="1"/>
          <p:nvPr/>
        </p:nvSpPr>
        <p:spPr>
          <a:xfrm>
            <a:off x="20183517" y="1764393"/>
            <a:ext cx="157213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RNNセル</a:t>
            </a:r>
          </a:p>
        </p:txBody>
      </p:sp>
      <p:sp>
        <p:nvSpPr>
          <p:cNvPr id="790" name="RNNセル"/>
          <p:cNvSpPr txBox="1"/>
          <p:nvPr/>
        </p:nvSpPr>
        <p:spPr>
          <a:xfrm>
            <a:off x="20577426" y="3423968"/>
            <a:ext cx="157213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RNNセル</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3"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794" name="seq2seq"/>
          <p:cNvSpPr txBox="1"/>
          <p:nvPr/>
        </p:nvSpPr>
        <p:spPr>
          <a:xfrm>
            <a:off x="10059459" y="336544"/>
            <a:ext cx="3956610"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solidFill>
                  <a:srgbClr val="FFFFFF"/>
                </a:solidFill>
              </a:defRPr>
            </a:lvl1pPr>
          </a:lstStyle>
          <a:p>
            <a:r>
              <a:t>seq2seq</a:t>
            </a:r>
          </a:p>
        </p:txBody>
      </p:sp>
      <p:sp>
        <p:nvSpPr>
          <p:cNvPr id="795" name="四角形"/>
          <p:cNvSpPr/>
          <p:nvPr/>
        </p:nvSpPr>
        <p:spPr>
          <a:xfrm>
            <a:off x="4249244" y="4705794"/>
            <a:ext cx="3734902" cy="6530477"/>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6" name="角丸四角形"/>
          <p:cNvSpPr/>
          <p:nvPr/>
        </p:nvSpPr>
        <p:spPr>
          <a:xfrm>
            <a:off x="4974587" y="498162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7" name="RNNセル"/>
          <p:cNvSpPr txBox="1"/>
          <p:nvPr/>
        </p:nvSpPr>
        <p:spPr>
          <a:xfrm>
            <a:off x="5218487" y="5213605"/>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798" name="角丸四角形"/>
          <p:cNvSpPr/>
          <p:nvPr/>
        </p:nvSpPr>
        <p:spPr>
          <a:xfrm>
            <a:off x="4974587" y="6598716"/>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9" name="RNNセル"/>
          <p:cNvSpPr txBox="1"/>
          <p:nvPr/>
        </p:nvSpPr>
        <p:spPr>
          <a:xfrm>
            <a:off x="5218487" y="6830696"/>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00" name="角丸四角形"/>
          <p:cNvSpPr/>
          <p:nvPr/>
        </p:nvSpPr>
        <p:spPr>
          <a:xfrm>
            <a:off x="4974587" y="821580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1" name="RNNセル"/>
          <p:cNvSpPr txBox="1"/>
          <p:nvPr/>
        </p:nvSpPr>
        <p:spPr>
          <a:xfrm>
            <a:off x="5218487" y="8447787"/>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02" name="角丸四角形"/>
          <p:cNvSpPr/>
          <p:nvPr/>
        </p:nvSpPr>
        <p:spPr>
          <a:xfrm>
            <a:off x="4974587" y="9984752"/>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3" name="RNNセル"/>
          <p:cNvSpPr txBox="1"/>
          <p:nvPr/>
        </p:nvSpPr>
        <p:spPr>
          <a:xfrm>
            <a:off x="5218487" y="10216732"/>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04" name="ChatGPT→"/>
          <p:cNvSpPr txBox="1"/>
          <p:nvPr/>
        </p:nvSpPr>
        <p:spPr>
          <a:xfrm>
            <a:off x="1820175" y="5217273"/>
            <a:ext cx="2302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805" name="is→"/>
          <p:cNvSpPr txBox="1"/>
          <p:nvPr/>
        </p:nvSpPr>
        <p:spPr>
          <a:xfrm>
            <a:off x="3263120" y="6830696"/>
            <a:ext cx="82448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is→</a:t>
            </a:r>
          </a:p>
        </p:txBody>
      </p:sp>
      <p:sp>
        <p:nvSpPr>
          <p:cNvPr id="806" name="great→"/>
          <p:cNvSpPr txBox="1"/>
          <p:nvPr/>
        </p:nvSpPr>
        <p:spPr>
          <a:xfrm>
            <a:off x="2458166" y="8452321"/>
            <a:ext cx="159601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great→</a:t>
            </a:r>
          </a:p>
        </p:txBody>
      </p:sp>
      <p:sp>
        <p:nvSpPr>
          <p:cNvPr id="807" name="!→"/>
          <p:cNvSpPr txBox="1"/>
          <p:nvPr/>
        </p:nvSpPr>
        <p:spPr>
          <a:xfrm>
            <a:off x="3363132" y="10216732"/>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808" name="四角形"/>
          <p:cNvSpPr/>
          <p:nvPr/>
        </p:nvSpPr>
        <p:spPr>
          <a:xfrm>
            <a:off x="15967219" y="5089359"/>
            <a:ext cx="3734901" cy="6329404"/>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9" name="角丸四角形"/>
          <p:cNvSpPr/>
          <p:nvPr/>
        </p:nvSpPr>
        <p:spPr>
          <a:xfrm>
            <a:off x="16692560" y="5304645"/>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0" name="RNNセル"/>
          <p:cNvSpPr txBox="1"/>
          <p:nvPr/>
        </p:nvSpPr>
        <p:spPr>
          <a:xfrm>
            <a:off x="16936462" y="5536625"/>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11" name="角丸四角形"/>
          <p:cNvSpPr/>
          <p:nvPr/>
        </p:nvSpPr>
        <p:spPr>
          <a:xfrm>
            <a:off x="16692560" y="6921736"/>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2" name="RNNセル"/>
          <p:cNvSpPr txBox="1"/>
          <p:nvPr/>
        </p:nvSpPr>
        <p:spPr>
          <a:xfrm>
            <a:off x="16936462" y="7153716"/>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13" name="角丸四角形"/>
          <p:cNvSpPr/>
          <p:nvPr/>
        </p:nvSpPr>
        <p:spPr>
          <a:xfrm>
            <a:off x="16692560" y="848802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4" name="RNNセル"/>
          <p:cNvSpPr txBox="1"/>
          <p:nvPr/>
        </p:nvSpPr>
        <p:spPr>
          <a:xfrm>
            <a:off x="16936462" y="8720007"/>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15" name="角丸四角形"/>
          <p:cNvSpPr/>
          <p:nvPr/>
        </p:nvSpPr>
        <p:spPr>
          <a:xfrm>
            <a:off x="16692560" y="10117272"/>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6" name="RNNセル"/>
          <p:cNvSpPr txBox="1"/>
          <p:nvPr/>
        </p:nvSpPr>
        <p:spPr>
          <a:xfrm>
            <a:off x="16936462" y="10374652"/>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17" name="矢印"/>
          <p:cNvSpPr/>
          <p:nvPr/>
        </p:nvSpPr>
        <p:spPr>
          <a:xfrm rot="16200000" flipH="1">
            <a:off x="5859111" y="600283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8" name="矢印"/>
          <p:cNvSpPr/>
          <p:nvPr/>
        </p:nvSpPr>
        <p:spPr>
          <a:xfrm rot="16200000" flipH="1">
            <a:off x="5859111" y="7644907"/>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9" name="矢印"/>
          <p:cNvSpPr/>
          <p:nvPr/>
        </p:nvSpPr>
        <p:spPr>
          <a:xfrm rot="16200000" flipH="1">
            <a:off x="5859111" y="9348811"/>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0" name="encoderブロック(=圧縮)"/>
          <p:cNvSpPr txBox="1"/>
          <p:nvPr/>
        </p:nvSpPr>
        <p:spPr>
          <a:xfrm>
            <a:off x="2951486" y="3533664"/>
            <a:ext cx="633041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encoderブロック(=圧縮)</a:t>
            </a:r>
          </a:p>
        </p:txBody>
      </p:sp>
      <p:sp>
        <p:nvSpPr>
          <p:cNvPr id="821" name="decoderブロック(=生成)"/>
          <p:cNvSpPr txBox="1"/>
          <p:nvPr/>
        </p:nvSpPr>
        <p:spPr>
          <a:xfrm>
            <a:off x="14780693" y="3539998"/>
            <a:ext cx="634812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decoderブロック(=生成)</a:t>
            </a:r>
          </a:p>
        </p:txBody>
      </p:sp>
      <p:sp>
        <p:nvSpPr>
          <p:cNvPr id="822" name="RNNで前の…"/>
          <p:cNvSpPr txBox="1"/>
          <p:nvPr/>
        </p:nvSpPr>
        <p:spPr>
          <a:xfrm>
            <a:off x="7371932" y="5768150"/>
            <a:ext cx="2039875"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pPr>
            <a:r>
              <a:t>RNNで前の</a:t>
            </a:r>
          </a:p>
          <a:p>
            <a:pPr>
              <a:defRPr sz="2800"/>
            </a:pPr>
            <a:r>
              <a:t>情報を記憶</a:t>
            </a:r>
          </a:p>
        </p:txBody>
      </p:sp>
      <p:sp>
        <p:nvSpPr>
          <p:cNvPr id="823" name="隠れ状態が正しくエンコーダーの全ての情報を含んでいないとデコーダーは正しく出力してくれない…"/>
          <p:cNvSpPr txBox="1"/>
          <p:nvPr/>
        </p:nvSpPr>
        <p:spPr>
          <a:xfrm>
            <a:off x="1684530" y="12126393"/>
            <a:ext cx="21686521"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隠れ状態が正しくエンコーダーの全ての情報を含んでいないとデコーダーは正しく出力してくれない</a:t>
            </a:r>
          </a:p>
          <a:p>
            <a:pPr>
              <a:defRPr sz="3800"/>
            </a:pPr>
            <a:r>
              <a:t>→最初の方の情報は消失しやすい</a:t>
            </a:r>
          </a:p>
        </p:txBody>
      </p:sp>
      <p:sp>
        <p:nvSpPr>
          <p:cNvPr id="824" name="線"/>
          <p:cNvSpPr/>
          <p:nvPr/>
        </p:nvSpPr>
        <p:spPr>
          <a:xfrm>
            <a:off x="6069667" y="4466706"/>
            <a:ext cx="11787026" cy="7045941"/>
          </a:xfrm>
          <a:custGeom>
            <a:avLst/>
            <a:gdLst/>
            <a:ahLst/>
            <a:cxnLst>
              <a:cxn ang="0">
                <a:pos x="wd2" y="hd2"/>
              </a:cxn>
              <a:cxn ang="5400000">
                <a:pos x="wd2" y="hd2"/>
              </a:cxn>
              <a:cxn ang="10800000">
                <a:pos x="wd2" y="hd2"/>
              </a:cxn>
              <a:cxn ang="16200000">
                <a:pos x="wd2" y="hd2"/>
              </a:cxn>
            </a:cxnLst>
            <a:rect l="0" t="0" r="r" b="b"/>
            <a:pathLst>
              <a:path w="21600" h="21600" extrusionOk="0">
                <a:moveTo>
                  <a:pt x="0" y="20110"/>
                </a:moveTo>
                <a:lnTo>
                  <a:pt x="4" y="21570"/>
                </a:lnTo>
                <a:lnTo>
                  <a:pt x="10250" y="21600"/>
                </a:lnTo>
                <a:lnTo>
                  <a:pt x="10214" y="65"/>
                </a:lnTo>
                <a:lnTo>
                  <a:pt x="21554" y="0"/>
                </a:lnTo>
                <a:lnTo>
                  <a:pt x="21600" y="2339"/>
                </a:lnTo>
              </a:path>
            </a:pathLst>
          </a:custGeom>
          <a:ln w="114300">
            <a:solidFill>
              <a:schemeClr val="accent6">
                <a:satOff val="-15798"/>
                <a:lumOff val="-17517"/>
              </a:schemeClr>
            </a:solidFill>
            <a:miter lim="400000"/>
            <a:tailEnd type="triangle"/>
          </a:ln>
        </p:spPr>
        <p:txBody>
          <a:bodyPr lIns="50800" tIns="50800" rIns="50800" bIns="50800" anchor="ctr"/>
          <a:lstStyle/>
          <a:p>
            <a:endParaRPr/>
          </a:p>
        </p:txBody>
      </p:sp>
      <p:sp>
        <p:nvSpPr>
          <p:cNvPr id="825" name="角丸四角形"/>
          <p:cNvSpPr/>
          <p:nvPr/>
        </p:nvSpPr>
        <p:spPr>
          <a:xfrm>
            <a:off x="10196455" y="7450580"/>
            <a:ext cx="3009560"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6" name="隠れ状態"/>
          <p:cNvSpPr txBox="1"/>
          <p:nvPr/>
        </p:nvSpPr>
        <p:spPr>
          <a:xfrm>
            <a:off x="10590661" y="7631638"/>
            <a:ext cx="20447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隠れ状態</a:t>
            </a:r>
          </a:p>
        </p:txBody>
      </p:sp>
      <p:sp>
        <p:nvSpPr>
          <p:cNvPr id="827" name="線"/>
          <p:cNvSpPr/>
          <p:nvPr/>
        </p:nvSpPr>
        <p:spPr>
          <a:xfrm>
            <a:off x="15564251" y="6138146"/>
            <a:ext cx="571118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5" y="8852"/>
                </a:lnTo>
                <a:lnTo>
                  <a:pt x="6" y="9217"/>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28" name="→ChatGPT"/>
          <p:cNvSpPr txBox="1"/>
          <p:nvPr/>
        </p:nvSpPr>
        <p:spPr>
          <a:xfrm>
            <a:off x="19745787" y="5537432"/>
            <a:ext cx="2302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829" name="→は"/>
          <p:cNvSpPr txBox="1"/>
          <p:nvPr/>
        </p:nvSpPr>
        <p:spPr>
          <a:xfrm>
            <a:off x="19786048" y="7153716"/>
            <a:ext cx="876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→は</a:t>
            </a:r>
          </a:p>
        </p:txBody>
      </p:sp>
      <p:sp>
        <p:nvSpPr>
          <p:cNvPr id="830" name="→すごい"/>
          <p:cNvSpPr txBox="1"/>
          <p:nvPr/>
        </p:nvSpPr>
        <p:spPr>
          <a:xfrm>
            <a:off x="19754200" y="8732707"/>
            <a:ext cx="1638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→すごい</a:t>
            </a:r>
          </a:p>
        </p:txBody>
      </p:sp>
      <p:sp>
        <p:nvSpPr>
          <p:cNvPr id="831" name="→!"/>
          <p:cNvSpPr txBox="1"/>
          <p:nvPr/>
        </p:nvSpPr>
        <p:spPr>
          <a:xfrm>
            <a:off x="19773347" y="10349252"/>
            <a:ext cx="62446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832" name="線"/>
          <p:cNvSpPr/>
          <p:nvPr/>
        </p:nvSpPr>
        <p:spPr>
          <a:xfrm>
            <a:off x="15564251" y="7777893"/>
            <a:ext cx="4781038" cy="11821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58" y="8077"/>
                </a:lnTo>
                <a:lnTo>
                  <a:pt x="8" y="8531"/>
                </a:lnTo>
                <a:lnTo>
                  <a:pt x="0" y="21261"/>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33" name="線"/>
          <p:cNvSpPr/>
          <p:nvPr/>
        </p:nvSpPr>
        <p:spPr>
          <a:xfrm>
            <a:off x="15546088" y="9352094"/>
            <a:ext cx="5368749" cy="1206364"/>
          </a:xfrm>
          <a:custGeom>
            <a:avLst/>
            <a:gdLst/>
            <a:ahLst/>
            <a:cxnLst>
              <a:cxn ang="0">
                <a:pos x="wd2" y="hd2"/>
              </a:cxn>
              <a:cxn ang="5400000">
                <a:pos x="wd2" y="hd2"/>
              </a:cxn>
              <a:cxn ang="10800000">
                <a:pos x="wd2" y="hd2"/>
              </a:cxn>
              <a:cxn ang="16200000">
                <a:pos x="wd2" y="hd2"/>
              </a:cxn>
            </a:cxnLst>
            <a:rect l="0" t="0" r="r" b="b"/>
            <a:pathLst>
              <a:path w="21600" h="21600" extrusionOk="0">
                <a:moveTo>
                  <a:pt x="21584" y="0"/>
                </a:moveTo>
                <a:lnTo>
                  <a:pt x="21600" y="8307"/>
                </a:lnTo>
                <a:lnTo>
                  <a:pt x="41" y="8066"/>
                </a:lnTo>
                <a:lnTo>
                  <a:pt x="0" y="21243"/>
                </a:lnTo>
                <a:lnTo>
                  <a:pt x="2437"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34" name="矢印"/>
          <p:cNvSpPr/>
          <p:nvPr/>
        </p:nvSpPr>
        <p:spPr>
          <a:xfrm rot="16200000" flipH="1">
            <a:off x="17577085" y="6338680"/>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5" name="矢印"/>
          <p:cNvSpPr/>
          <p:nvPr/>
        </p:nvSpPr>
        <p:spPr>
          <a:xfrm rot="16200000" flipH="1">
            <a:off x="17577085" y="791724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6" name="矢印"/>
          <p:cNvSpPr/>
          <p:nvPr/>
        </p:nvSpPr>
        <p:spPr>
          <a:xfrm rot="16200000" flipH="1">
            <a:off x="17577085" y="9506853"/>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7" name="2つのRNN(encoderとdecoder)をつなげて機械翻訳などを行う"/>
          <p:cNvSpPr txBox="1"/>
          <p:nvPr/>
        </p:nvSpPr>
        <p:spPr>
          <a:xfrm>
            <a:off x="2612520" y="2062497"/>
            <a:ext cx="19830543"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2つのRNN(encoderとdecoder)をつなげて機械翻訳などを行う</a:t>
            </a:r>
          </a:p>
        </p:txBody>
      </p:sp>
      <p:sp>
        <p:nvSpPr>
          <p:cNvPr id="3" name="テキスト ボックス 2">
            <a:extLst>
              <a:ext uri="{FF2B5EF4-FFF2-40B4-BE49-F238E27FC236}">
                <a16:creationId xmlns:a16="http://schemas.microsoft.com/office/drawing/2014/main" id="{0EAA3C57-96D6-F16A-DE92-9E8E4BCDB6A8}"/>
              </a:ext>
            </a:extLst>
          </p:cNvPr>
          <p:cNvSpPr txBox="1"/>
          <p:nvPr/>
        </p:nvSpPr>
        <p:spPr>
          <a:xfrm>
            <a:off x="16062839" y="11601520"/>
            <a:ext cx="902102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1800"/>
              <a:t>機械学習エンジニアのためのTransformers/O’REILLY より図を改変</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841" name="Attention"/>
          <p:cNvSpPr txBox="1"/>
          <p:nvPr/>
        </p:nvSpPr>
        <p:spPr>
          <a:xfrm>
            <a:off x="10152964" y="361944"/>
            <a:ext cx="4078072" cy="88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200">
                <a:solidFill>
                  <a:srgbClr val="FFFFFF"/>
                </a:solidFill>
              </a:defRPr>
            </a:lvl1pPr>
          </a:lstStyle>
          <a:p>
            <a:r>
              <a:t>Attention</a:t>
            </a:r>
          </a:p>
        </p:txBody>
      </p:sp>
      <p:sp>
        <p:nvSpPr>
          <p:cNvPr id="842"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3"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4" name="RNNセル"/>
          <p:cNvSpPr txBox="1"/>
          <p:nvPr/>
        </p:nvSpPr>
        <p:spPr>
          <a:xfrm>
            <a:off x="5197245" y="4373277"/>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45"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6" name="RNNセル"/>
          <p:cNvSpPr txBox="1"/>
          <p:nvPr/>
        </p:nvSpPr>
        <p:spPr>
          <a:xfrm>
            <a:off x="5197245" y="5990368"/>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47"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8" name="RNNセル"/>
          <p:cNvSpPr txBox="1"/>
          <p:nvPr/>
        </p:nvSpPr>
        <p:spPr>
          <a:xfrm>
            <a:off x="5197245" y="7607459"/>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49"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0" name="RNNセル"/>
          <p:cNvSpPr txBox="1"/>
          <p:nvPr/>
        </p:nvSpPr>
        <p:spPr>
          <a:xfrm>
            <a:off x="5197245" y="9376404"/>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51"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2"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3" name="RNNセル"/>
          <p:cNvSpPr txBox="1"/>
          <p:nvPr/>
        </p:nvSpPr>
        <p:spPr>
          <a:xfrm>
            <a:off x="18388419" y="4251797"/>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54"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5" name="RNNセル"/>
          <p:cNvSpPr txBox="1"/>
          <p:nvPr/>
        </p:nvSpPr>
        <p:spPr>
          <a:xfrm>
            <a:off x="18388419" y="5868888"/>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56"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7" name="RNNセル"/>
          <p:cNvSpPr txBox="1"/>
          <p:nvPr/>
        </p:nvSpPr>
        <p:spPr>
          <a:xfrm>
            <a:off x="18388419" y="7485979"/>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58"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9" name="RNNセル"/>
          <p:cNvSpPr txBox="1"/>
          <p:nvPr/>
        </p:nvSpPr>
        <p:spPr>
          <a:xfrm>
            <a:off x="18388419" y="9254924"/>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860"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1" name="状態1"/>
          <p:cNvSpPr txBox="1"/>
          <p:nvPr/>
        </p:nvSpPr>
        <p:spPr>
          <a:xfrm>
            <a:off x="9423007" y="4322477"/>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状態1</a:t>
            </a:r>
          </a:p>
        </p:txBody>
      </p:sp>
      <p:sp>
        <p:nvSpPr>
          <p:cNvPr id="862" name="矢印"/>
          <p:cNvSpPr/>
          <p:nvPr/>
        </p:nvSpPr>
        <p:spPr>
          <a:xfrm rot="16200000" flipH="1">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3" name="矢印"/>
          <p:cNvSpPr/>
          <p:nvPr/>
        </p:nvSpPr>
        <p:spPr>
          <a:xfrm rot="16200000" flipH="1">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4" name="矢印"/>
          <p:cNvSpPr/>
          <p:nvPr/>
        </p:nvSpPr>
        <p:spPr>
          <a:xfrm rot="16200000" flipH="1">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5"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866" name="encoderブロック"/>
          <p:cNvSpPr txBox="1"/>
          <p:nvPr/>
        </p:nvSpPr>
        <p:spPr>
          <a:xfrm>
            <a:off x="3840688" y="2842116"/>
            <a:ext cx="450953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encoderブロック</a:t>
            </a:r>
          </a:p>
        </p:txBody>
      </p:sp>
      <p:sp>
        <p:nvSpPr>
          <p:cNvPr id="867" name="decoderブロック"/>
          <p:cNvSpPr txBox="1"/>
          <p:nvPr/>
        </p:nvSpPr>
        <p:spPr>
          <a:xfrm>
            <a:off x="13903165" y="2725323"/>
            <a:ext cx="4527234"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decoderブロック</a:t>
            </a:r>
          </a:p>
        </p:txBody>
      </p:sp>
      <p:sp>
        <p:nvSpPr>
          <p:cNvPr id="868" name="→"/>
          <p:cNvSpPr txBox="1"/>
          <p:nvPr/>
        </p:nvSpPr>
        <p:spPr>
          <a:xfrm>
            <a:off x="8242728" y="4385977"/>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869" name="→"/>
          <p:cNvSpPr txBox="1"/>
          <p:nvPr/>
        </p:nvSpPr>
        <p:spPr>
          <a:xfrm>
            <a:off x="8242728" y="6003068"/>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870" name="→"/>
          <p:cNvSpPr txBox="1"/>
          <p:nvPr/>
        </p:nvSpPr>
        <p:spPr>
          <a:xfrm>
            <a:off x="8242728" y="762015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871" name="→"/>
          <p:cNvSpPr txBox="1"/>
          <p:nvPr/>
        </p:nvSpPr>
        <p:spPr>
          <a:xfrm>
            <a:off x="8242728" y="946212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872"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3" name="状態2"/>
          <p:cNvSpPr txBox="1"/>
          <p:nvPr/>
        </p:nvSpPr>
        <p:spPr>
          <a:xfrm>
            <a:off x="9423007" y="5939568"/>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状態2</a:t>
            </a:r>
          </a:p>
        </p:txBody>
      </p:sp>
      <p:sp>
        <p:nvSpPr>
          <p:cNvPr id="874"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5" name="状態3"/>
          <p:cNvSpPr txBox="1"/>
          <p:nvPr/>
        </p:nvSpPr>
        <p:spPr>
          <a:xfrm>
            <a:off x="9423007" y="7556659"/>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状態3</a:t>
            </a:r>
          </a:p>
        </p:txBody>
      </p:sp>
      <p:sp>
        <p:nvSpPr>
          <p:cNvPr id="876"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7" name="状態4"/>
          <p:cNvSpPr txBox="1"/>
          <p:nvPr/>
        </p:nvSpPr>
        <p:spPr>
          <a:xfrm>
            <a:off x="9423007" y="9325604"/>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状態4</a:t>
            </a:r>
          </a:p>
        </p:txBody>
      </p:sp>
      <p:sp>
        <p:nvSpPr>
          <p:cNvPr id="878"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9"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endParaRPr/>
          </a:p>
        </p:txBody>
      </p:sp>
      <p:sp>
        <p:nvSpPr>
          <p:cNvPr id="880"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endParaRPr/>
          </a:p>
        </p:txBody>
      </p:sp>
      <p:sp>
        <p:nvSpPr>
          <p:cNvPr id="881"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endParaRPr/>
          </a:p>
        </p:txBody>
      </p:sp>
      <p:sp>
        <p:nvSpPr>
          <p:cNvPr id="882" name="線"/>
          <p:cNvSpPr/>
          <p:nvPr/>
        </p:nvSpPr>
        <p:spPr>
          <a:xfrm rot="10800000" flipH="1">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endParaRPr/>
          </a:p>
        </p:txBody>
      </p:sp>
      <p:sp>
        <p:nvSpPr>
          <p:cNvPr id="883" name="Attention"/>
          <p:cNvSpPr txBox="1"/>
          <p:nvPr/>
        </p:nvSpPr>
        <p:spPr>
          <a:xfrm>
            <a:off x="12639865" y="3946614"/>
            <a:ext cx="2735505"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Attention</a:t>
            </a:r>
          </a:p>
        </p:txBody>
      </p:sp>
      <p:sp>
        <p:nvSpPr>
          <p:cNvPr id="884" name="Attention=どの状態に重きを置くか(注意を払うか)…"/>
          <p:cNvSpPr txBox="1"/>
          <p:nvPr/>
        </p:nvSpPr>
        <p:spPr>
          <a:xfrm>
            <a:off x="6855650" y="11912633"/>
            <a:ext cx="12068049"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Attention=どの状態に重きを置くか(注意を払うか)</a:t>
            </a:r>
          </a:p>
          <a:p>
            <a:pPr>
              <a:defRPr sz="4000"/>
            </a:pPr>
            <a:r>
              <a:t>→どの状態を主に使用するか優先順位をつける</a:t>
            </a:r>
          </a:p>
        </p:txBody>
      </p:sp>
      <p:sp>
        <p:nvSpPr>
          <p:cNvPr id="885" name="ChatGPT→"/>
          <p:cNvSpPr txBox="1"/>
          <p:nvPr/>
        </p:nvSpPr>
        <p:spPr>
          <a:xfrm>
            <a:off x="1802709" y="4368589"/>
            <a:ext cx="2302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886" name="is→"/>
          <p:cNvSpPr txBox="1"/>
          <p:nvPr/>
        </p:nvSpPr>
        <p:spPr>
          <a:xfrm>
            <a:off x="3245653" y="5982012"/>
            <a:ext cx="82448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is→</a:t>
            </a:r>
          </a:p>
        </p:txBody>
      </p:sp>
      <p:sp>
        <p:nvSpPr>
          <p:cNvPr id="887" name="great→"/>
          <p:cNvSpPr txBox="1"/>
          <p:nvPr/>
        </p:nvSpPr>
        <p:spPr>
          <a:xfrm>
            <a:off x="2440700" y="7603637"/>
            <a:ext cx="159601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great→</a:t>
            </a:r>
          </a:p>
        </p:txBody>
      </p:sp>
      <p:sp>
        <p:nvSpPr>
          <p:cNvPr id="888" name="!→"/>
          <p:cNvSpPr txBox="1"/>
          <p:nvPr/>
        </p:nvSpPr>
        <p:spPr>
          <a:xfrm>
            <a:off x="3345666" y="9368048"/>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889" name="→ChatGPT"/>
          <p:cNvSpPr txBox="1"/>
          <p:nvPr/>
        </p:nvSpPr>
        <p:spPr>
          <a:xfrm>
            <a:off x="20756014" y="4280888"/>
            <a:ext cx="230276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890" name="→は"/>
          <p:cNvSpPr txBox="1"/>
          <p:nvPr/>
        </p:nvSpPr>
        <p:spPr>
          <a:xfrm>
            <a:off x="20756013" y="5886564"/>
            <a:ext cx="876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→は</a:t>
            </a:r>
          </a:p>
        </p:txBody>
      </p:sp>
      <p:sp>
        <p:nvSpPr>
          <p:cNvPr id="891" name="→すごい"/>
          <p:cNvSpPr txBox="1"/>
          <p:nvPr/>
        </p:nvSpPr>
        <p:spPr>
          <a:xfrm>
            <a:off x="20756013" y="7492240"/>
            <a:ext cx="1638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solidFill>
                  <a:schemeClr val="accent5">
                    <a:hueOff val="-82419"/>
                    <a:satOff val="-9513"/>
                    <a:lumOff val="-16343"/>
                  </a:schemeClr>
                </a:solidFill>
              </a:rPr>
              <a:t>すごい</a:t>
            </a:r>
          </a:p>
        </p:txBody>
      </p:sp>
      <p:sp>
        <p:nvSpPr>
          <p:cNvPr id="892" name="→!"/>
          <p:cNvSpPr txBox="1"/>
          <p:nvPr/>
        </p:nvSpPr>
        <p:spPr>
          <a:xfrm>
            <a:off x="20756014" y="9248777"/>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893" name="全ての状態をそのままデコーダーに入力すると情報量が膨大になる"/>
          <p:cNvSpPr txBox="1"/>
          <p:nvPr/>
        </p:nvSpPr>
        <p:spPr>
          <a:xfrm>
            <a:off x="5608003" y="10913494"/>
            <a:ext cx="1456334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全ての状態をそのままデコーダーに入力すると情報量が膨大になる</a:t>
            </a:r>
          </a:p>
        </p:txBody>
      </p:sp>
      <p:sp>
        <p:nvSpPr>
          <p:cNvPr id="894"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95"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96"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897" name="矢印"/>
          <p:cNvSpPr/>
          <p:nvPr/>
        </p:nvSpPr>
        <p:spPr>
          <a:xfrm rot="16200000" flipH="1">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98" name="矢印"/>
          <p:cNvSpPr/>
          <p:nvPr/>
        </p:nvSpPr>
        <p:spPr>
          <a:xfrm rot="16200000" flipH="1">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99" name="矢印"/>
          <p:cNvSpPr/>
          <p:nvPr/>
        </p:nvSpPr>
        <p:spPr>
          <a:xfrm rot="16200000" flipH="1">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0"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endParaRPr/>
          </a:p>
        </p:txBody>
      </p:sp>
      <p:sp>
        <p:nvSpPr>
          <p:cNvPr id="2" name="テキスト ボックス 1">
            <a:extLst>
              <a:ext uri="{FF2B5EF4-FFF2-40B4-BE49-F238E27FC236}">
                <a16:creationId xmlns:a16="http://schemas.microsoft.com/office/drawing/2014/main" id="{0521853D-4D6E-0B41-C650-28EFD0CCECCC}"/>
              </a:ext>
            </a:extLst>
          </p:cNvPr>
          <p:cNvSpPr txBox="1"/>
          <p:nvPr/>
        </p:nvSpPr>
        <p:spPr>
          <a:xfrm>
            <a:off x="16130813" y="10560033"/>
            <a:ext cx="902102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1800"/>
              <a:t>機械学習エンジニアのためのTransformers/O’REILLY より図を改変</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3"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904" name="Attention"/>
          <p:cNvSpPr txBox="1"/>
          <p:nvPr/>
        </p:nvSpPr>
        <p:spPr>
          <a:xfrm>
            <a:off x="10152964" y="361944"/>
            <a:ext cx="4078072" cy="88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200">
                <a:solidFill>
                  <a:srgbClr val="FFFFFF"/>
                </a:solidFill>
              </a:defRPr>
            </a:lvl1pPr>
          </a:lstStyle>
          <a:p>
            <a:r>
              <a:t>Attention</a:t>
            </a:r>
          </a:p>
        </p:txBody>
      </p:sp>
      <p:sp>
        <p:nvSpPr>
          <p:cNvPr id="905" name="四角形"/>
          <p:cNvSpPr/>
          <p:nvPr/>
        </p:nvSpPr>
        <p:spPr>
          <a:xfrm>
            <a:off x="4228002" y="3479767"/>
            <a:ext cx="3734902"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6" name="角丸四角形"/>
          <p:cNvSpPr/>
          <p:nvPr/>
        </p:nvSpPr>
        <p:spPr>
          <a:xfrm>
            <a:off x="4953345" y="4141297"/>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7" name="RNNセル"/>
          <p:cNvSpPr txBox="1"/>
          <p:nvPr/>
        </p:nvSpPr>
        <p:spPr>
          <a:xfrm>
            <a:off x="5197245" y="4373277"/>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08" name="角丸四角形"/>
          <p:cNvSpPr/>
          <p:nvPr/>
        </p:nvSpPr>
        <p:spPr>
          <a:xfrm>
            <a:off x="4953345" y="5758388"/>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9" name="RNNセル"/>
          <p:cNvSpPr txBox="1"/>
          <p:nvPr/>
        </p:nvSpPr>
        <p:spPr>
          <a:xfrm>
            <a:off x="5197245" y="5990368"/>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10" name="角丸四角形"/>
          <p:cNvSpPr/>
          <p:nvPr/>
        </p:nvSpPr>
        <p:spPr>
          <a:xfrm>
            <a:off x="4953345" y="7375480"/>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1" name="RNNセル"/>
          <p:cNvSpPr txBox="1"/>
          <p:nvPr/>
        </p:nvSpPr>
        <p:spPr>
          <a:xfrm>
            <a:off x="5197245" y="7607459"/>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12" name="角丸四角形"/>
          <p:cNvSpPr/>
          <p:nvPr/>
        </p:nvSpPr>
        <p:spPr>
          <a:xfrm>
            <a:off x="4953345" y="914442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3" name="RNNセル"/>
          <p:cNvSpPr txBox="1"/>
          <p:nvPr/>
        </p:nvSpPr>
        <p:spPr>
          <a:xfrm>
            <a:off x="5197245" y="9376404"/>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14" name="角丸四角形"/>
          <p:cNvSpPr/>
          <p:nvPr/>
        </p:nvSpPr>
        <p:spPr>
          <a:xfrm>
            <a:off x="8992454" y="4141297"/>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5" name="状態1"/>
          <p:cNvSpPr txBox="1"/>
          <p:nvPr/>
        </p:nvSpPr>
        <p:spPr>
          <a:xfrm>
            <a:off x="9423007" y="4322477"/>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状態1</a:t>
            </a:r>
          </a:p>
        </p:txBody>
      </p:sp>
      <p:sp>
        <p:nvSpPr>
          <p:cNvPr id="916" name="矢印"/>
          <p:cNvSpPr/>
          <p:nvPr/>
        </p:nvSpPr>
        <p:spPr>
          <a:xfrm rot="16200000" flipH="1">
            <a:off x="5837869" y="5162510"/>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7" name="矢印"/>
          <p:cNvSpPr/>
          <p:nvPr/>
        </p:nvSpPr>
        <p:spPr>
          <a:xfrm rot="16200000" flipH="1">
            <a:off x="5837869" y="6804579"/>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8" name="矢印"/>
          <p:cNvSpPr/>
          <p:nvPr/>
        </p:nvSpPr>
        <p:spPr>
          <a:xfrm rot="16200000" flipH="1">
            <a:off x="5837869" y="8508483"/>
            <a:ext cx="515168" cy="521226"/>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9" name="エンコーダーはデコーダーがアクセスできる隠れ状態を各時刻で出力する"/>
          <p:cNvSpPr txBox="1"/>
          <p:nvPr/>
        </p:nvSpPr>
        <p:spPr>
          <a:xfrm>
            <a:off x="2750819" y="1742097"/>
            <a:ext cx="18882361"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エンコーダーはデコーダーがアクセスできる隠れ状態を</a:t>
            </a:r>
            <a:r>
              <a:rPr>
                <a:solidFill>
                  <a:schemeClr val="accent5">
                    <a:hueOff val="-82419"/>
                    <a:satOff val="-9513"/>
                    <a:lumOff val="-16343"/>
                  </a:schemeClr>
                </a:solidFill>
              </a:rPr>
              <a:t>各時刻で</a:t>
            </a:r>
            <a:r>
              <a:t>出力する</a:t>
            </a:r>
          </a:p>
        </p:txBody>
      </p:sp>
      <p:sp>
        <p:nvSpPr>
          <p:cNvPr id="920" name="encoderブロック"/>
          <p:cNvSpPr txBox="1"/>
          <p:nvPr/>
        </p:nvSpPr>
        <p:spPr>
          <a:xfrm>
            <a:off x="3840688" y="2842116"/>
            <a:ext cx="450953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encoderブロック</a:t>
            </a:r>
          </a:p>
        </p:txBody>
      </p:sp>
      <p:sp>
        <p:nvSpPr>
          <p:cNvPr id="921" name="→"/>
          <p:cNvSpPr txBox="1"/>
          <p:nvPr/>
        </p:nvSpPr>
        <p:spPr>
          <a:xfrm>
            <a:off x="8242728" y="4385977"/>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22" name="→優れた翻訳を生成したが、並列出来ず逐次的に計算するため計算速度が遅かった"/>
          <p:cNvSpPr txBox="1"/>
          <p:nvPr/>
        </p:nvSpPr>
        <p:spPr>
          <a:xfrm>
            <a:off x="3206750" y="12087542"/>
            <a:ext cx="17970501"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endParaRPr/>
          </a:p>
          <a:p>
            <a:pPr>
              <a:defRPr sz="3800"/>
            </a:pPr>
            <a:r>
              <a:t>→優れた翻訳を生成したが、並列出来ず逐次的に計算するため計算速度が遅かった</a:t>
            </a:r>
          </a:p>
        </p:txBody>
      </p:sp>
      <p:sp>
        <p:nvSpPr>
          <p:cNvPr id="923" name="→"/>
          <p:cNvSpPr txBox="1"/>
          <p:nvPr/>
        </p:nvSpPr>
        <p:spPr>
          <a:xfrm>
            <a:off x="8242728" y="6003068"/>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24" name="→"/>
          <p:cNvSpPr txBox="1"/>
          <p:nvPr/>
        </p:nvSpPr>
        <p:spPr>
          <a:xfrm>
            <a:off x="8242728" y="762015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25" name="→"/>
          <p:cNvSpPr txBox="1"/>
          <p:nvPr/>
        </p:nvSpPr>
        <p:spPr>
          <a:xfrm>
            <a:off x="8242728" y="946212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26" name="角丸四角形"/>
          <p:cNvSpPr/>
          <p:nvPr/>
        </p:nvSpPr>
        <p:spPr>
          <a:xfrm>
            <a:off x="8992454" y="5758388"/>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7" name="状態2"/>
          <p:cNvSpPr txBox="1"/>
          <p:nvPr/>
        </p:nvSpPr>
        <p:spPr>
          <a:xfrm>
            <a:off x="9423007" y="5939568"/>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状態2</a:t>
            </a:r>
          </a:p>
        </p:txBody>
      </p:sp>
      <p:sp>
        <p:nvSpPr>
          <p:cNvPr id="928" name="角丸四角形"/>
          <p:cNvSpPr/>
          <p:nvPr/>
        </p:nvSpPr>
        <p:spPr>
          <a:xfrm>
            <a:off x="8992454" y="7375480"/>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9" name="状態3"/>
          <p:cNvSpPr txBox="1"/>
          <p:nvPr/>
        </p:nvSpPr>
        <p:spPr>
          <a:xfrm>
            <a:off x="9423007" y="7556659"/>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状態3</a:t>
            </a:r>
          </a:p>
        </p:txBody>
      </p:sp>
      <p:sp>
        <p:nvSpPr>
          <p:cNvPr id="930" name="角丸四角形"/>
          <p:cNvSpPr/>
          <p:nvPr/>
        </p:nvSpPr>
        <p:spPr>
          <a:xfrm>
            <a:off x="8992454" y="9144424"/>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1" name="状態4"/>
          <p:cNvSpPr txBox="1"/>
          <p:nvPr/>
        </p:nvSpPr>
        <p:spPr>
          <a:xfrm>
            <a:off x="9423007" y="9325604"/>
            <a:ext cx="142311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状態4</a:t>
            </a:r>
          </a:p>
        </p:txBody>
      </p:sp>
      <p:sp>
        <p:nvSpPr>
          <p:cNvPr id="932" name="ChatGPT→"/>
          <p:cNvSpPr txBox="1"/>
          <p:nvPr/>
        </p:nvSpPr>
        <p:spPr>
          <a:xfrm>
            <a:off x="1802709" y="4368589"/>
            <a:ext cx="2302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933" name="is→"/>
          <p:cNvSpPr txBox="1"/>
          <p:nvPr/>
        </p:nvSpPr>
        <p:spPr>
          <a:xfrm>
            <a:off x="3245653" y="5982012"/>
            <a:ext cx="82448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is→</a:t>
            </a:r>
          </a:p>
        </p:txBody>
      </p:sp>
      <p:sp>
        <p:nvSpPr>
          <p:cNvPr id="934" name="great→"/>
          <p:cNvSpPr txBox="1"/>
          <p:nvPr/>
        </p:nvSpPr>
        <p:spPr>
          <a:xfrm>
            <a:off x="2440700" y="7603637"/>
            <a:ext cx="159601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great→</a:t>
            </a:r>
          </a:p>
        </p:txBody>
      </p:sp>
      <p:sp>
        <p:nvSpPr>
          <p:cNvPr id="935" name="!→"/>
          <p:cNvSpPr txBox="1"/>
          <p:nvPr/>
        </p:nvSpPr>
        <p:spPr>
          <a:xfrm>
            <a:off x="3345666" y="9368048"/>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936" name="”は”(の隠れ状態)と、状態1~4の関連度を学習して、…"/>
          <p:cNvSpPr txBox="1"/>
          <p:nvPr/>
        </p:nvSpPr>
        <p:spPr>
          <a:xfrm>
            <a:off x="5419887" y="10917224"/>
            <a:ext cx="14713434"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”は”(の隠れ状態)と、状態1~4の関連度を学習して、</a:t>
            </a:r>
          </a:p>
          <a:p>
            <a:pPr>
              <a:defRPr sz="3800"/>
            </a:pPr>
            <a:r>
              <a:t>状態3(“great”)からの情報が重要と判断して”すごい”が予測される</a:t>
            </a:r>
          </a:p>
        </p:txBody>
      </p:sp>
      <p:sp>
        <p:nvSpPr>
          <p:cNvPr id="937" name="四角形"/>
          <p:cNvSpPr/>
          <p:nvPr/>
        </p:nvSpPr>
        <p:spPr>
          <a:xfrm>
            <a:off x="12023534" y="3358286"/>
            <a:ext cx="8617790" cy="7170849"/>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8" name="角丸四角形"/>
          <p:cNvSpPr/>
          <p:nvPr/>
        </p:nvSpPr>
        <p:spPr>
          <a:xfrm>
            <a:off x="18144518" y="4019817"/>
            <a:ext cx="2284217"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9" name="RNNセル"/>
          <p:cNvSpPr txBox="1"/>
          <p:nvPr/>
        </p:nvSpPr>
        <p:spPr>
          <a:xfrm>
            <a:off x="18388419" y="4251797"/>
            <a:ext cx="179641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40" name="角丸四角形"/>
          <p:cNvSpPr/>
          <p:nvPr/>
        </p:nvSpPr>
        <p:spPr>
          <a:xfrm>
            <a:off x="18144518" y="5636908"/>
            <a:ext cx="2284217" cy="891186"/>
          </a:xfrm>
          <a:prstGeom prst="roundRect">
            <a:avLst>
              <a:gd name="adj" fmla="val 2137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1" name="RNNセル"/>
          <p:cNvSpPr txBox="1"/>
          <p:nvPr/>
        </p:nvSpPr>
        <p:spPr>
          <a:xfrm>
            <a:off x="18388419" y="5868888"/>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42" name="角丸四角形"/>
          <p:cNvSpPr/>
          <p:nvPr/>
        </p:nvSpPr>
        <p:spPr>
          <a:xfrm>
            <a:off x="18144518" y="7253999"/>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3" name="RNNセル"/>
          <p:cNvSpPr txBox="1"/>
          <p:nvPr/>
        </p:nvSpPr>
        <p:spPr>
          <a:xfrm>
            <a:off x="18388419" y="7485979"/>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44" name="角丸四角形"/>
          <p:cNvSpPr/>
          <p:nvPr/>
        </p:nvSpPr>
        <p:spPr>
          <a:xfrm>
            <a:off x="18144518" y="9022944"/>
            <a:ext cx="2284217"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5" name="RNNセル"/>
          <p:cNvSpPr txBox="1"/>
          <p:nvPr/>
        </p:nvSpPr>
        <p:spPr>
          <a:xfrm>
            <a:off x="18388419" y="9254924"/>
            <a:ext cx="179641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RNNセル</a:t>
            </a:r>
          </a:p>
        </p:txBody>
      </p:sp>
      <p:sp>
        <p:nvSpPr>
          <p:cNvPr id="946" name="decoderブロック"/>
          <p:cNvSpPr txBox="1"/>
          <p:nvPr/>
        </p:nvSpPr>
        <p:spPr>
          <a:xfrm>
            <a:off x="13903165" y="2725323"/>
            <a:ext cx="4527234"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decoderブロック</a:t>
            </a:r>
          </a:p>
        </p:txBody>
      </p:sp>
      <p:sp>
        <p:nvSpPr>
          <p:cNvPr id="947" name="角丸四角形"/>
          <p:cNvSpPr/>
          <p:nvPr/>
        </p:nvSpPr>
        <p:spPr>
          <a:xfrm>
            <a:off x="12306222" y="3807147"/>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8" name="線"/>
          <p:cNvSpPr/>
          <p:nvPr/>
        </p:nvSpPr>
        <p:spPr>
          <a:xfrm>
            <a:off x="11522714" y="4587993"/>
            <a:ext cx="4190885" cy="3126116"/>
          </a:xfrm>
          <a:custGeom>
            <a:avLst/>
            <a:gdLst/>
            <a:ahLst/>
            <a:cxnLst>
              <a:cxn ang="0">
                <a:pos x="wd2" y="hd2"/>
              </a:cxn>
              <a:cxn ang="5400000">
                <a:pos x="wd2" y="hd2"/>
              </a:cxn>
              <a:cxn ang="10800000">
                <a:pos x="wd2" y="hd2"/>
              </a:cxn>
              <a:cxn ang="16200000">
                <a:pos x="wd2" y="hd2"/>
              </a:cxn>
            </a:cxnLst>
            <a:rect l="0" t="0" r="r" b="b"/>
            <a:pathLst>
              <a:path w="21600" h="21600" extrusionOk="0">
                <a:moveTo>
                  <a:pt x="0" y="43"/>
                </a:moveTo>
                <a:lnTo>
                  <a:pt x="5736" y="0"/>
                </a:lnTo>
                <a:lnTo>
                  <a:pt x="21600" y="21600"/>
                </a:lnTo>
              </a:path>
            </a:pathLst>
          </a:custGeom>
          <a:ln w="25400">
            <a:solidFill>
              <a:srgbClr val="000000"/>
            </a:solidFill>
            <a:miter lim="400000"/>
          </a:ln>
        </p:spPr>
        <p:txBody>
          <a:bodyPr lIns="50800" tIns="50800" rIns="50800" bIns="50800" anchor="ctr"/>
          <a:lstStyle/>
          <a:p>
            <a:endParaRPr/>
          </a:p>
        </p:txBody>
      </p:sp>
      <p:sp>
        <p:nvSpPr>
          <p:cNvPr id="949" name="線"/>
          <p:cNvSpPr/>
          <p:nvPr/>
        </p:nvSpPr>
        <p:spPr>
          <a:xfrm>
            <a:off x="11602746" y="6216898"/>
            <a:ext cx="4105906" cy="1501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11" y="69"/>
                </a:lnTo>
                <a:lnTo>
                  <a:pt x="21600" y="21600"/>
                </a:lnTo>
              </a:path>
            </a:pathLst>
          </a:custGeom>
          <a:ln w="25400">
            <a:solidFill>
              <a:srgbClr val="000000"/>
            </a:solidFill>
            <a:miter lim="400000"/>
          </a:ln>
        </p:spPr>
        <p:txBody>
          <a:bodyPr lIns="50800" tIns="50800" rIns="50800" bIns="50800" anchor="ctr"/>
          <a:lstStyle/>
          <a:p>
            <a:endParaRPr/>
          </a:p>
        </p:txBody>
      </p:sp>
      <p:sp>
        <p:nvSpPr>
          <p:cNvPr id="950" name="線"/>
          <p:cNvSpPr/>
          <p:nvPr/>
        </p:nvSpPr>
        <p:spPr>
          <a:xfrm flipV="1">
            <a:off x="11653840" y="7732991"/>
            <a:ext cx="4037884" cy="19432"/>
          </a:xfrm>
          <a:prstGeom prst="line">
            <a:avLst/>
          </a:prstGeom>
          <a:ln w="25400">
            <a:solidFill>
              <a:srgbClr val="000000"/>
            </a:solidFill>
            <a:miter lim="400000"/>
          </a:ln>
        </p:spPr>
        <p:txBody>
          <a:bodyPr lIns="50800" tIns="50800" rIns="50800" bIns="50800" anchor="ctr"/>
          <a:lstStyle/>
          <a:p>
            <a:endParaRPr/>
          </a:p>
        </p:txBody>
      </p:sp>
      <p:sp>
        <p:nvSpPr>
          <p:cNvPr id="951" name="線"/>
          <p:cNvSpPr/>
          <p:nvPr/>
        </p:nvSpPr>
        <p:spPr>
          <a:xfrm rot="10800000" flipH="1">
            <a:off x="11552518" y="7714743"/>
            <a:ext cx="4156002" cy="190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37" y="146"/>
                </a:lnTo>
                <a:lnTo>
                  <a:pt x="21600" y="21600"/>
                </a:lnTo>
              </a:path>
            </a:pathLst>
          </a:custGeom>
          <a:ln w="25400">
            <a:solidFill>
              <a:srgbClr val="000000"/>
            </a:solidFill>
            <a:miter lim="400000"/>
          </a:ln>
        </p:spPr>
        <p:txBody>
          <a:bodyPr lIns="50800" tIns="50800" rIns="50800" bIns="50800" anchor="ctr"/>
          <a:lstStyle/>
          <a:p>
            <a:endParaRPr/>
          </a:p>
        </p:txBody>
      </p:sp>
      <p:sp>
        <p:nvSpPr>
          <p:cNvPr id="952" name="Attention"/>
          <p:cNvSpPr txBox="1"/>
          <p:nvPr/>
        </p:nvSpPr>
        <p:spPr>
          <a:xfrm>
            <a:off x="12639865" y="3946614"/>
            <a:ext cx="2735505"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Attention</a:t>
            </a:r>
          </a:p>
        </p:txBody>
      </p:sp>
      <p:sp>
        <p:nvSpPr>
          <p:cNvPr id="953" name="→ChatGPT"/>
          <p:cNvSpPr txBox="1"/>
          <p:nvPr/>
        </p:nvSpPr>
        <p:spPr>
          <a:xfrm>
            <a:off x="20756014" y="4280888"/>
            <a:ext cx="230276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954" name="→は"/>
          <p:cNvSpPr txBox="1"/>
          <p:nvPr/>
        </p:nvSpPr>
        <p:spPr>
          <a:xfrm>
            <a:off x="20756013" y="5886564"/>
            <a:ext cx="876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→は</a:t>
            </a:r>
          </a:p>
        </p:txBody>
      </p:sp>
      <p:sp>
        <p:nvSpPr>
          <p:cNvPr id="955" name="→すごい"/>
          <p:cNvSpPr txBox="1"/>
          <p:nvPr/>
        </p:nvSpPr>
        <p:spPr>
          <a:xfrm>
            <a:off x="20756013" y="7492240"/>
            <a:ext cx="1638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solidFill>
                  <a:schemeClr val="accent5">
                    <a:hueOff val="-82419"/>
                    <a:satOff val="-9513"/>
                    <a:lumOff val="-16343"/>
                  </a:schemeClr>
                </a:solidFill>
              </a:rPr>
              <a:t>すごい</a:t>
            </a:r>
          </a:p>
        </p:txBody>
      </p:sp>
      <p:sp>
        <p:nvSpPr>
          <p:cNvPr id="956" name="→!"/>
          <p:cNvSpPr txBox="1"/>
          <p:nvPr/>
        </p:nvSpPr>
        <p:spPr>
          <a:xfrm>
            <a:off x="20756014" y="9248777"/>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957" name="線"/>
          <p:cNvSpPr/>
          <p:nvPr/>
        </p:nvSpPr>
        <p:spPr>
          <a:xfrm>
            <a:off x="17181847" y="4895137"/>
            <a:ext cx="5164940" cy="1186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0" y="11361"/>
                </a:lnTo>
                <a:lnTo>
                  <a:pt x="79" y="12003"/>
                </a:lnTo>
                <a:lnTo>
                  <a:pt x="0" y="21263"/>
                </a:lnTo>
                <a:lnTo>
                  <a:pt x="2561"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958" name="線"/>
          <p:cNvSpPr/>
          <p:nvPr/>
        </p:nvSpPr>
        <p:spPr>
          <a:xfrm>
            <a:off x="17186960" y="6534884"/>
            <a:ext cx="4229685" cy="118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8" y="10995"/>
                </a:lnTo>
                <a:lnTo>
                  <a:pt x="44" y="11527"/>
                </a:lnTo>
                <a:lnTo>
                  <a:pt x="0" y="21510"/>
                </a:lnTo>
                <a:lnTo>
                  <a:pt x="305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959" name="線"/>
          <p:cNvSpPr/>
          <p:nvPr/>
        </p:nvSpPr>
        <p:spPr>
          <a:xfrm>
            <a:off x="17303639" y="8116894"/>
            <a:ext cx="4480529" cy="13688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1" y="12408"/>
                </a:lnTo>
                <a:lnTo>
                  <a:pt x="23" y="12386"/>
                </a:lnTo>
                <a:lnTo>
                  <a:pt x="0" y="21243"/>
                </a:lnTo>
                <a:lnTo>
                  <a:pt x="2439" y="21600"/>
                </a:lnTo>
              </a:path>
            </a:pathLst>
          </a:custGeom>
          <a:ln w="25400">
            <a:solidFill>
              <a:srgbClr val="000000"/>
            </a:solidFill>
            <a:custDash>
              <a:ds d="600000" sp="600000"/>
            </a:custDash>
            <a:miter lim="400000"/>
            <a:tailEnd type="triangle"/>
          </a:ln>
        </p:spPr>
        <p:txBody>
          <a:bodyPr lIns="50800" tIns="50800" rIns="50800" bIns="50800" anchor="ctr"/>
          <a:lstStyle/>
          <a:p>
            <a:endParaRPr/>
          </a:p>
        </p:txBody>
      </p:sp>
      <p:sp>
        <p:nvSpPr>
          <p:cNvPr id="960" name="矢印"/>
          <p:cNvSpPr/>
          <p:nvPr/>
        </p:nvSpPr>
        <p:spPr>
          <a:xfrm rot="16200000" flipH="1">
            <a:off x="19029043" y="4974576"/>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61" name="矢印"/>
          <p:cNvSpPr/>
          <p:nvPr/>
        </p:nvSpPr>
        <p:spPr>
          <a:xfrm rot="16200000" flipH="1">
            <a:off x="19029043" y="659738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62" name="矢印"/>
          <p:cNvSpPr/>
          <p:nvPr/>
        </p:nvSpPr>
        <p:spPr>
          <a:xfrm rot="16200000" flipH="1">
            <a:off x="19029043" y="8255368"/>
            <a:ext cx="515168" cy="521225"/>
          </a:xfrm>
          <a:prstGeom prst="rightArrow">
            <a:avLst>
              <a:gd name="adj1" fmla="val 32000"/>
              <a:gd name="adj2" fmla="val 64753"/>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63" name="線"/>
          <p:cNvSpPr/>
          <p:nvPr/>
        </p:nvSpPr>
        <p:spPr>
          <a:xfrm>
            <a:off x="15714343" y="6873268"/>
            <a:ext cx="3225053" cy="846347"/>
          </a:xfrm>
          <a:custGeom>
            <a:avLst/>
            <a:gdLst/>
            <a:ahLst/>
            <a:cxnLst>
              <a:cxn ang="0">
                <a:pos x="wd2" y="hd2"/>
              </a:cxn>
              <a:cxn ang="5400000">
                <a:pos x="wd2" y="hd2"/>
              </a:cxn>
              <a:cxn ang="10800000">
                <a:pos x="wd2" y="hd2"/>
              </a:cxn>
              <a:cxn ang="16200000">
                <a:pos x="wd2" y="hd2"/>
              </a:cxn>
            </a:cxnLst>
            <a:rect l="0" t="0" r="r" b="b"/>
            <a:pathLst>
              <a:path w="21600" h="21600" extrusionOk="0">
                <a:moveTo>
                  <a:pt x="0" y="21397"/>
                </a:moveTo>
                <a:lnTo>
                  <a:pt x="5690" y="21600"/>
                </a:lnTo>
                <a:lnTo>
                  <a:pt x="5675" y="243"/>
                </a:lnTo>
                <a:lnTo>
                  <a:pt x="21600" y="0"/>
                </a:lnTo>
              </a:path>
            </a:pathLst>
          </a:custGeom>
          <a:ln w="25400">
            <a:solidFill>
              <a:srgbClr val="000000"/>
            </a:solidFill>
            <a:miter lim="400000"/>
            <a:tailEnd type="triangle"/>
          </a:ln>
        </p:spPr>
        <p:txBody>
          <a:bodyPr lIns="50800" tIns="50800" rIns="50800" bIns="50800" anchor="ctr"/>
          <a:lstStyle/>
          <a:p>
            <a:endParaRPr/>
          </a:p>
        </p:txBody>
      </p:sp>
      <p:sp>
        <p:nvSpPr>
          <p:cNvPr id="964" name="0.6"/>
          <p:cNvSpPr txBox="1"/>
          <p:nvPr/>
        </p:nvSpPr>
        <p:spPr>
          <a:xfrm>
            <a:off x="13170667" y="7221381"/>
            <a:ext cx="75971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0.6</a:t>
            </a:r>
          </a:p>
        </p:txBody>
      </p:sp>
      <p:sp>
        <p:nvSpPr>
          <p:cNvPr id="965" name="0.2"/>
          <p:cNvSpPr txBox="1"/>
          <p:nvPr/>
        </p:nvSpPr>
        <p:spPr>
          <a:xfrm>
            <a:off x="13242788" y="6097753"/>
            <a:ext cx="75971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0.2</a:t>
            </a:r>
          </a:p>
        </p:txBody>
      </p:sp>
      <p:sp>
        <p:nvSpPr>
          <p:cNvPr id="966" name="0.1"/>
          <p:cNvSpPr txBox="1"/>
          <p:nvPr/>
        </p:nvSpPr>
        <p:spPr>
          <a:xfrm>
            <a:off x="13627760" y="5148431"/>
            <a:ext cx="75971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0.1</a:t>
            </a:r>
          </a:p>
        </p:txBody>
      </p:sp>
      <p:sp>
        <p:nvSpPr>
          <p:cNvPr id="967" name="0"/>
          <p:cNvSpPr txBox="1"/>
          <p:nvPr/>
        </p:nvSpPr>
        <p:spPr>
          <a:xfrm>
            <a:off x="13301672" y="8357915"/>
            <a:ext cx="385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0</a:t>
            </a:r>
          </a:p>
        </p:txBody>
      </p:sp>
      <p:sp>
        <p:nvSpPr>
          <p:cNvPr id="2" name="テキスト ボックス 1">
            <a:extLst>
              <a:ext uri="{FF2B5EF4-FFF2-40B4-BE49-F238E27FC236}">
                <a16:creationId xmlns:a16="http://schemas.microsoft.com/office/drawing/2014/main" id="{BD8D68E2-DFC7-8231-13FE-BC746966B83E}"/>
              </a:ext>
            </a:extLst>
          </p:cNvPr>
          <p:cNvSpPr txBox="1"/>
          <p:nvPr/>
        </p:nvSpPr>
        <p:spPr>
          <a:xfrm>
            <a:off x="16130813" y="10624284"/>
            <a:ext cx="902102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1800"/>
              <a:t>機械学習エンジニアのためのTransformers/O’REILLY より図を改変</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971" name="Transformer"/>
          <p:cNvSpPr txBox="1"/>
          <p:nvPr/>
        </p:nvSpPr>
        <p:spPr>
          <a:xfrm>
            <a:off x="9600588" y="390519"/>
            <a:ext cx="5028858"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defRPr>
            </a:lvl1pPr>
          </a:lstStyle>
          <a:p>
            <a:r>
              <a:t>Transformer</a:t>
            </a:r>
          </a:p>
        </p:txBody>
      </p:sp>
      <p:sp>
        <p:nvSpPr>
          <p:cNvPr id="972" name="great"/>
          <p:cNvSpPr txBox="1"/>
          <p:nvPr/>
        </p:nvSpPr>
        <p:spPr>
          <a:xfrm>
            <a:off x="1928270" y="7883604"/>
            <a:ext cx="121501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great</a:t>
            </a:r>
          </a:p>
        </p:txBody>
      </p:sp>
      <p:sp>
        <p:nvSpPr>
          <p:cNvPr id="973" name="!"/>
          <p:cNvSpPr txBox="1"/>
          <p:nvPr/>
        </p:nvSpPr>
        <p:spPr>
          <a:xfrm>
            <a:off x="2817640" y="9652549"/>
            <a:ext cx="243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974" name="四角形"/>
          <p:cNvSpPr/>
          <p:nvPr/>
        </p:nvSpPr>
        <p:spPr>
          <a:xfrm>
            <a:off x="14105588" y="3634430"/>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5" name="角丸四角形"/>
          <p:cNvSpPr/>
          <p:nvPr/>
        </p:nvSpPr>
        <p:spPr>
          <a:xfrm>
            <a:off x="18524773" y="429596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6" name="FFNN"/>
          <p:cNvSpPr txBox="1"/>
          <p:nvPr/>
        </p:nvSpPr>
        <p:spPr>
          <a:xfrm>
            <a:off x="18724640" y="4532628"/>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977" name="角丸四角形"/>
          <p:cNvSpPr/>
          <p:nvPr/>
        </p:nvSpPr>
        <p:spPr>
          <a:xfrm>
            <a:off x="18524773" y="5913052"/>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8" name="FFNN"/>
          <p:cNvSpPr txBox="1"/>
          <p:nvPr/>
        </p:nvSpPr>
        <p:spPr>
          <a:xfrm>
            <a:off x="18724640" y="6149720"/>
            <a:ext cx="12306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979" name="角丸四角形"/>
          <p:cNvSpPr/>
          <p:nvPr/>
        </p:nvSpPr>
        <p:spPr>
          <a:xfrm>
            <a:off x="18524773" y="7530144"/>
            <a:ext cx="1630366" cy="946560"/>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0" name="FFNN"/>
          <p:cNvSpPr txBox="1"/>
          <p:nvPr/>
        </p:nvSpPr>
        <p:spPr>
          <a:xfrm>
            <a:off x="18659438" y="7757435"/>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981" name="角丸四角形"/>
          <p:cNvSpPr/>
          <p:nvPr/>
        </p:nvSpPr>
        <p:spPr>
          <a:xfrm>
            <a:off x="18524773" y="9299088"/>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2" name="FFNN"/>
          <p:cNvSpPr txBox="1"/>
          <p:nvPr/>
        </p:nvSpPr>
        <p:spPr>
          <a:xfrm>
            <a:off x="18724640" y="9531068"/>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983" name="角丸四角形"/>
          <p:cNvSpPr/>
          <p:nvPr/>
        </p:nvSpPr>
        <p:spPr>
          <a:xfrm>
            <a:off x="10972909" y="4417441"/>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4" name="状態1"/>
          <p:cNvSpPr txBox="1"/>
          <p:nvPr/>
        </p:nvSpPr>
        <p:spPr>
          <a:xfrm>
            <a:off x="11403462" y="4598621"/>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状態1</a:t>
            </a:r>
          </a:p>
        </p:txBody>
      </p:sp>
      <p:sp>
        <p:nvSpPr>
          <p:cNvPr id="985" name="RNNではなくセルフアテンションという仕組みを導入"/>
          <p:cNvSpPr txBox="1"/>
          <p:nvPr/>
        </p:nvSpPr>
        <p:spPr>
          <a:xfrm>
            <a:off x="5101283" y="1847481"/>
            <a:ext cx="14027468"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RNNではなくセルフアテンションという仕組みを導入</a:t>
            </a:r>
          </a:p>
        </p:txBody>
      </p:sp>
      <p:sp>
        <p:nvSpPr>
          <p:cNvPr id="986" name="encoderブロック"/>
          <p:cNvSpPr txBox="1"/>
          <p:nvPr/>
        </p:nvSpPr>
        <p:spPr>
          <a:xfrm>
            <a:off x="4691018" y="2944670"/>
            <a:ext cx="4509530"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encoderブロック</a:t>
            </a:r>
          </a:p>
        </p:txBody>
      </p:sp>
      <p:sp>
        <p:nvSpPr>
          <p:cNvPr id="987" name="decoderブロック"/>
          <p:cNvSpPr txBox="1"/>
          <p:nvPr/>
        </p:nvSpPr>
        <p:spPr>
          <a:xfrm>
            <a:off x="15199271" y="2944670"/>
            <a:ext cx="45272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decoderブロック</a:t>
            </a:r>
          </a:p>
        </p:txBody>
      </p:sp>
      <p:sp>
        <p:nvSpPr>
          <p:cNvPr id="988" name="→"/>
          <p:cNvSpPr txBox="1"/>
          <p:nvPr/>
        </p:nvSpPr>
        <p:spPr>
          <a:xfrm>
            <a:off x="10223183" y="4662121"/>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89" name="→"/>
          <p:cNvSpPr txBox="1"/>
          <p:nvPr/>
        </p:nvSpPr>
        <p:spPr>
          <a:xfrm>
            <a:off x="10223183" y="6279213"/>
            <a:ext cx="469901"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90" name="→"/>
          <p:cNvSpPr txBox="1"/>
          <p:nvPr/>
        </p:nvSpPr>
        <p:spPr>
          <a:xfrm>
            <a:off x="10223183" y="7896304"/>
            <a:ext cx="469901"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91" name="→"/>
          <p:cNvSpPr txBox="1"/>
          <p:nvPr/>
        </p:nvSpPr>
        <p:spPr>
          <a:xfrm>
            <a:off x="10223183" y="9738273"/>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92" name="角丸四角形"/>
          <p:cNvSpPr/>
          <p:nvPr/>
        </p:nvSpPr>
        <p:spPr>
          <a:xfrm>
            <a:off x="10972909" y="6034532"/>
            <a:ext cx="2284217" cy="946561"/>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93" name="状態2"/>
          <p:cNvSpPr txBox="1"/>
          <p:nvPr/>
        </p:nvSpPr>
        <p:spPr>
          <a:xfrm>
            <a:off x="11403462" y="6215713"/>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状態2</a:t>
            </a:r>
          </a:p>
        </p:txBody>
      </p:sp>
      <p:sp>
        <p:nvSpPr>
          <p:cNvPr id="994" name="角丸四角形"/>
          <p:cNvSpPr/>
          <p:nvPr/>
        </p:nvSpPr>
        <p:spPr>
          <a:xfrm>
            <a:off x="10972909" y="7651624"/>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95" name="状態3"/>
          <p:cNvSpPr txBox="1"/>
          <p:nvPr/>
        </p:nvSpPr>
        <p:spPr>
          <a:xfrm>
            <a:off x="11403462" y="7832804"/>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状態3</a:t>
            </a:r>
          </a:p>
        </p:txBody>
      </p:sp>
      <p:sp>
        <p:nvSpPr>
          <p:cNvPr id="996" name="角丸四角形"/>
          <p:cNvSpPr/>
          <p:nvPr/>
        </p:nvSpPr>
        <p:spPr>
          <a:xfrm>
            <a:off x="10972909" y="9420569"/>
            <a:ext cx="2284217" cy="946560"/>
          </a:xfrm>
          <a:prstGeom prst="roundRect">
            <a:avLst>
              <a:gd name="adj" fmla="val 1392"/>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97" name="状態4"/>
          <p:cNvSpPr txBox="1"/>
          <p:nvPr/>
        </p:nvSpPr>
        <p:spPr>
          <a:xfrm>
            <a:off x="11403462" y="9601749"/>
            <a:ext cx="142311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solidFill>
                  <a:srgbClr val="FFFFFF"/>
                </a:solidFill>
              </a:defRPr>
            </a:lvl1pPr>
          </a:lstStyle>
          <a:p>
            <a:r>
              <a:t>状態4</a:t>
            </a:r>
          </a:p>
        </p:txBody>
      </p:sp>
      <p:sp>
        <p:nvSpPr>
          <p:cNvPr id="998" name="→"/>
          <p:cNvSpPr txBox="1"/>
          <p:nvPr/>
        </p:nvSpPr>
        <p:spPr>
          <a:xfrm>
            <a:off x="17886886" y="4532628"/>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999" name="→"/>
          <p:cNvSpPr txBox="1"/>
          <p:nvPr/>
        </p:nvSpPr>
        <p:spPr>
          <a:xfrm>
            <a:off x="17886886" y="6149720"/>
            <a:ext cx="469901"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00" name="→"/>
          <p:cNvSpPr txBox="1"/>
          <p:nvPr/>
        </p:nvSpPr>
        <p:spPr>
          <a:xfrm>
            <a:off x="17886886" y="7766812"/>
            <a:ext cx="469901"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01" name="→"/>
          <p:cNvSpPr txBox="1"/>
          <p:nvPr/>
        </p:nvSpPr>
        <p:spPr>
          <a:xfrm>
            <a:off x="17886886" y="9608781"/>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02" name="角丸四角形"/>
          <p:cNvSpPr/>
          <p:nvPr/>
        </p:nvSpPr>
        <p:spPr>
          <a:xfrm>
            <a:off x="14388276" y="4083291"/>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03" name="線"/>
          <p:cNvSpPr/>
          <p:nvPr/>
        </p:nvSpPr>
        <p:spPr>
          <a:xfrm>
            <a:off x="13653130" y="4780829"/>
            <a:ext cx="4109882" cy="1"/>
          </a:xfrm>
          <a:prstGeom prst="line">
            <a:avLst/>
          </a:prstGeom>
          <a:ln w="25400">
            <a:solidFill>
              <a:srgbClr val="000000"/>
            </a:solidFill>
            <a:miter lim="400000"/>
          </a:ln>
        </p:spPr>
        <p:txBody>
          <a:bodyPr lIns="50800" tIns="50800" rIns="50800" bIns="50800" anchor="ctr"/>
          <a:lstStyle/>
          <a:p>
            <a:endParaRPr/>
          </a:p>
        </p:txBody>
      </p:sp>
      <p:sp>
        <p:nvSpPr>
          <p:cNvPr id="1004" name="線"/>
          <p:cNvSpPr/>
          <p:nvPr/>
        </p:nvSpPr>
        <p:spPr>
          <a:xfrm rot="10800000" flipH="1">
            <a:off x="13655130" y="4792260"/>
            <a:ext cx="4129706" cy="17775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56"/>
                </a:lnTo>
                <a:lnTo>
                  <a:pt x="21600" y="21600"/>
                </a:lnTo>
              </a:path>
            </a:pathLst>
          </a:custGeom>
          <a:ln w="25400">
            <a:solidFill>
              <a:srgbClr val="000000"/>
            </a:solidFill>
            <a:miter lim="400000"/>
          </a:ln>
        </p:spPr>
        <p:txBody>
          <a:bodyPr lIns="50800" tIns="50800" rIns="50800" bIns="50800" anchor="ctr"/>
          <a:lstStyle/>
          <a:p>
            <a:endParaRPr/>
          </a:p>
        </p:txBody>
      </p:sp>
      <p:sp>
        <p:nvSpPr>
          <p:cNvPr id="1005" name="線"/>
          <p:cNvSpPr/>
          <p:nvPr/>
        </p:nvSpPr>
        <p:spPr>
          <a:xfrm rot="10800000" flipH="1">
            <a:off x="13693406" y="4777518"/>
            <a:ext cx="4113608" cy="3367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33" y="58"/>
                </a:lnTo>
                <a:lnTo>
                  <a:pt x="21600" y="21600"/>
                </a:lnTo>
              </a:path>
            </a:pathLst>
          </a:custGeom>
          <a:ln w="25400">
            <a:solidFill>
              <a:srgbClr val="000000"/>
            </a:solidFill>
            <a:miter lim="400000"/>
          </a:ln>
        </p:spPr>
        <p:txBody>
          <a:bodyPr lIns="50800" tIns="50800" rIns="50800" bIns="50800" anchor="ctr"/>
          <a:lstStyle/>
          <a:p>
            <a:endParaRPr/>
          </a:p>
        </p:txBody>
      </p:sp>
      <p:sp>
        <p:nvSpPr>
          <p:cNvPr id="1006" name="attention"/>
          <p:cNvSpPr txBox="1"/>
          <p:nvPr/>
        </p:nvSpPr>
        <p:spPr>
          <a:xfrm>
            <a:off x="14733598" y="9822119"/>
            <a:ext cx="2644903"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attention</a:t>
            </a:r>
          </a:p>
        </p:txBody>
      </p:sp>
      <p:sp>
        <p:nvSpPr>
          <p:cNvPr id="1007" name="四角形"/>
          <p:cNvSpPr/>
          <p:nvPr/>
        </p:nvSpPr>
        <p:spPr>
          <a:xfrm>
            <a:off x="3786769" y="3646018"/>
            <a:ext cx="6318028" cy="7170850"/>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08" name="角丸四角形"/>
          <p:cNvSpPr/>
          <p:nvPr/>
        </p:nvSpPr>
        <p:spPr>
          <a:xfrm>
            <a:off x="8205954" y="4307549"/>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09" name="FFNN"/>
          <p:cNvSpPr txBox="1"/>
          <p:nvPr/>
        </p:nvSpPr>
        <p:spPr>
          <a:xfrm>
            <a:off x="8405821" y="4544217"/>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1010" name="角丸四角形"/>
          <p:cNvSpPr/>
          <p:nvPr/>
        </p:nvSpPr>
        <p:spPr>
          <a:xfrm>
            <a:off x="8205954" y="5924641"/>
            <a:ext cx="1630366" cy="946560"/>
          </a:xfrm>
          <a:prstGeom prst="roundRect">
            <a:avLst>
              <a:gd name="adj" fmla="val 20126"/>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11" name="FFNN"/>
          <p:cNvSpPr txBox="1"/>
          <p:nvPr/>
        </p:nvSpPr>
        <p:spPr>
          <a:xfrm>
            <a:off x="8405821" y="6161308"/>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1012" name="角丸四角形"/>
          <p:cNvSpPr/>
          <p:nvPr/>
        </p:nvSpPr>
        <p:spPr>
          <a:xfrm>
            <a:off x="8205954" y="7541731"/>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13" name="FFNN"/>
          <p:cNvSpPr txBox="1"/>
          <p:nvPr/>
        </p:nvSpPr>
        <p:spPr>
          <a:xfrm>
            <a:off x="8340619" y="7769024"/>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1014" name="角丸四角形"/>
          <p:cNvSpPr/>
          <p:nvPr/>
        </p:nvSpPr>
        <p:spPr>
          <a:xfrm>
            <a:off x="8205954" y="9310676"/>
            <a:ext cx="1630366" cy="946561"/>
          </a:xfrm>
          <a:prstGeom prst="roundRect">
            <a:avLst>
              <a:gd name="adj" fmla="val 20126"/>
            </a:avLst>
          </a:prstGeom>
          <a:solidFill>
            <a:schemeClr val="accent4">
              <a:hueOff val="-1081314"/>
              <a:satOff val="4338"/>
              <a:lumOff val="-8931"/>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15" name="FFNN"/>
          <p:cNvSpPr txBox="1"/>
          <p:nvPr/>
        </p:nvSpPr>
        <p:spPr>
          <a:xfrm>
            <a:off x="8405821" y="9542656"/>
            <a:ext cx="123063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FFNN</a:t>
            </a:r>
          </a:p>
        </p:txBody>
      </p:sp>
      <p:sp>
        <p:nvSpPr>
          <p:cNvPr id="1016" name="→"/>
          <p:cNvSpPr txBox="1"/>
          <p:nvPr/>
        </p:nvSpPr>
        <p:spPr>
          <a:xfrm>
            <a:off x="7568067" y="4544217"/>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17" name="→"/>
          <p:cNvSpPr txBox="1"/>
          <p:nvPr/>
        </p:nvSpPr>
        <p:spPr>
          <a:xfrm>
            <a:off x="7568067" y="6161308"/>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18" name="→"/>
          <p:cNvSpPr txBox="1"/>
          <p:nvPr/>
        </p:nvSpPr>
        <p:spPr>
          <a:xfrm>
            <a:off x="7568067" y="777839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19" name="→"/>
          <p:cNvSpPr txBox="1"/>
          <p:nvPr/>
        </p:nvSpPr>
        <p:spPr>
          <a:xfrm>
            <a:off x="7568067" y="9620369"/>
            <a:ext cx="4699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a:t>
            </a:r>
          </a:p>
        </p:txBody>
      </p:sp>
      <p:sp>
        <p:nvSpPr>
          <p:cNvPr id="1020" name="角丸四角形"/>
          <p:cNvSpPr/>
          <p:nvPr/>
        </p:nvSpPr>
        <p:spPr>
          <a:xfrm>
            <a:off x="4069457" y="4094879"/>
            <a:ext cx="3402793" cy="6516089"/>
          </a:xfrm>
          <a:prstGeom prst="roundRect">
            <a:avLst>
              <a:gd name="adj" fmla="val 15000"/>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21" name="線"/>
          <p:cNvSpPr/>
          <p:nvPr/>
        </p:nvSpPr>
        <p:spPr>
          <a:xfrm>
            <a:off x="3285949" y="4875726"/>
            <a:ext cx="4189946" cy="1488180"/>
          </a:xfrm>
          <a:custGeom>
            <a:avLst/>
            <a:gdLst/>
            <a:ahLst/>
            <a:cxnLst>
              <a:cxn ang="0">
                <a:pos x="wd2" y="hd2"/>
              </a:cxn>
              <a:cxn ang="5400000">
                <a:pos x="wd2" y="hd2"/>
              </a:cxn>
              <a:cxn ang="10800000">
                <a:pos x="wd2" y="hd2"/>
              </a:cxn>
              <a:cxn ang="16200000">
                <a:pos x="wd2" y="hd2"/>
              </a:cxn>
            </a:cxnLst>
            <a:rect l="0" t="0" r="r" b="b"/>
            <a:pathLst>
              <a:path w="21600" h="21600" extrusionOk="0">
                <a:moveTo>
                  <a:pt x="0" y="90"/>
                </a:moveTo>
                <a:lnTo>
                  <a:pt x="5737" y="0"/>
                </a:lnTo>
                <a:lnTo>
                  <a:pt x="21600" y="21600"/>
                </a:lnTo>
              </a:path>
            </a:pathLst>
          </a:custGeom>
          <a:ln w="25400">
            <a:solidFill>
              <a:srgbClr val="000000"/>
            </a:solidFill>
            <a:miter lim="400000"/>
          </a:ln>
        </p:spPr>
        <p:txBody>
          <a:bodyPr lIns="50800" tIns="50800" rIns="50800" bIns="50800" anchor="ctr"/>
          <a:lstStyle/>
          <a:p>
            <a:endParaRPr/>
          </a:p>
        </p:txBody>
      </p:sp>
      <p:sp>
        <p:nvSpPr>
          <p:cNvPr id="1022" name="線"/>
          <p:cNvSpPr/>
          <p:nvPr/>
        </p:nvSpPr>
        <p:spPr>
          <a:xfrm>
            <a:off x="3354112" y="6383830"/>
            <a:ext cx="4109881" cy="1"/>
          </a:xfrm>
          <a:prstGeom prst="line">
            <a:avLst/>
          </a:prstGeom>
          <a:ln w="25400">
            <a:solidFill>
              <a:srgbClr val="000000"/>
            </a:solidFill>
            <a:miter lim="400000"/>
          </a:ln>
        </p:spPr>
        <p:txBody>
          <a:bodyPr lIns="50800" tIns="50800" rIns="50800" bIns="50800" anchor="ctr"/>
          <a:lstStyle/>
          <a:p>
            <a:endParaRPr/>
          </a:p>
        </p:txBody>
      </p:sp>
      <p:sp>
        <p:nvSpPr>
          <p:cNvPr id="1023" name="線"/>
          <p:cNvSpPr/>
          <p:nvPr/>
        </p:nvSpPr>
        <p:spPr>
          <a:xfrm rot="10800000" flipH="1">
            <a:off x="3356288" y="6394363"/>
            <a:ext cx="4129706" cy="16957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75" y="164"/>
                </a:lnTo>
                <a:lnTo>
                  <a:pt x="21600" y="21600"/>
                </a:lnTo>
              </a:path>
            </a:pathLst>
          </a:custGeom>
          <a:ln w="25400">
            <a:solidFill>
              <a:srgbClr val="000000"/>
            </a:solidFill>
            <a:miter lim="400000"/>
          </a:ln>
        </p:spPr>
        <p:txBody>
          <a:bodyPr lIns="50800" tIns="50800" rIns="50800" bIns="50800" anchor="ctr"/>
          <a:lstStyle/>
          <a:p>
            <a:endParaRPr/>
          </a:p>
        </p:txBody>
      </p:sp>
      <p:sp>
        <p:nvSpPr>
          <p:cNvPr id="1024" name="線"/>
          <p:cNvSpPr/>
          <p:nvPr/>
        </p:nvSpPr>
        <p:spPr>
          <a:xfrm rot="10800000" flipH="1">
            <a:off x="3315754" y="6405505"/>
            <a:ext cx="4137506" cy="3498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64" y="79"/>
                </a:lnTo>
                <a:lnTo>
                  <a:pt x="21600" y="21600"/>
                </a:lnTo>
              </a:path>
            </a:pathLst>
          </a:custGeom>
          <a:ln w="25400">
            <a:solidFill>
              <a:srgbClr val="000000"/>
            </a:solidFill>
            <a:miter lim="400000"/>
          </a:ln>
        </p:spPr>
        <p:txBody>
          <a:bodyPr lIns="50800" tIns="50800" rIns="50800" bIns="50800" anchor="ctr"/>
          <a:lstStyle/>
          <a:p>
            <a:endParaRPr/>
          </a:p>
        </p:txBody>
      </p:sp>
      <p:sp>
        <p:nvSpPr>
          <p:cNvPr id="1025" name="attention"/>
          <p:cNvSpPr txBox="1"/>
          <p:nvPr/>
        </p:nvSpPr>
        <p:spPr>
          <a:xfrm>
            <a:off x="4414779" y="9833707"/>
            <a:ext cx="2644903"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attention</a:t>
            </a:r>
          </a:p>
        </p:txBody>
      </p:sp>
      <p:sp>
        <p:nvSpPr>
          <p:cNvPr id="1026" name="線"/>
          <p:cNvSpPr/>
          <p:nvPr/>
        </p:nvSpPr>
        <p:spPr>
          <a:xfrm rot="10800000" flipH="1">
            <a:off x="13614145" y="4810955"/>
            <a:ext cx="4183807" cy="5092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030" y="38"/>
                </a:lnTo>
                <a:lnTo>
                  <a:pt x="21600" y="21600"/>
                </a:lnTo>
              </a:path>
            </a:pathLst>
          </a:custGeom>
          <a:ln w="25400">
            <a:solidFill>
              <a:srgbClr val="000000"/>
            </a:solidFill>
            <a:miter lim="400000"/>
          </a:ln>
        </p:spPr>
        <p:txBody>
          <a:bodyPr lIns="50800" tIns="50800" rIns="50800" bIns="50800" anchor="ctr"/>
          <a:lstStyle/>
          <a:p>
            <a:endParaRPr/>
          </a:p>
        </p:txBody>
      </p:sp>
      <p:sp>
        <p:nvSpPr>
          <p:cNvPr id="1027" name="FFNN : 順伝播型ニューラルネットワーク(Feed forward Neural network)"/>
          <p:cNvSpPr txBox="1"/>
          <p:nvPr/>
        </p:nvSpPr>
        <p:spPr>
          <a:xfrm>
            <a:off x="11476278" y="10982243"/>
            <a:ext cx="12748769"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FFNN : 順伝播型ニューラルネットワーク(Feed forward Neural network)</a:t>
            </a:r>
          </a:p>
        </p:txBody>
      </p:sp>
      <p:sp>
        <p:nvSpPr>
          <p:cNvPr id="1028" name="→ ChatGPTのT"/>
          <p:cNvSpPr txBox="1"/>
          <p:nvPr/>
        </p:nvSpPr>
        <p:spPr>
          <a:xfrm>
            <a:off x="15246543" y="390519"/>
            <a:ext cx="5750587"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defRPr>
            </a:lvl1pPr>
          </a:lstStyle>
          <a:p>
            <a:r>
              <a:t>→ ChatGPTのT</a:t>
            </a:r>
          </a:p>
        </p:txBody>
      </p:sp>
      <p:sp>
        <p:nvSpPr>
          <p:cNvPr id="1029" name="ChatGPT"/>
          <p:cNvSpPr txBox="1"/>
          <p:nvPr/>
        </p:nvSpPr>
        <p:spPr>
          <a:xfrm>
            <a:off x="1221515" y="4649421"/>
            <a:ext cx="1921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1030" name="is"/>
          <p:cNvSpPr txBox="1"/>
          <p:nvPr/>
        </p:nvSpPr>
        <p:spPr>
          <a:xfrm>
            <a:off x="2585896" y="6156620"/>
            <a:ext cx="44348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is</a:t>
            </a:r>
          </a:p>
        </p:txBody>
      </p:sp>
      <p:sp>
        <p:nvSpPr>
          <p:cNvPr id="1031" name="→ChatGPT"/>
          <p:cNvSpPr txBox="1"/>
          <p:nvPr/>
        </p:nvSpPr>
        <p:spPr>
          <a:xfrm>
            <a:off x="20729837" y="4563179"/>
            <a:ext cx="230276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→ChatGPT</a:t>
            </a:r>
          </a:p>
        </p:txBody>
      </p:sp>
      <p:sp>
        <p:nvSpPr>
          <p:cNvPr id="1032" name="→は"/>
          <p:cNvSpPr txBox="1"/>
          <p:nvPr/>
        </p:nvSpPr>
        <p:spPr>
          <a:xfrm>
            <a:off x="20729837" y="6168855"/>
            <a:ext cx="876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→は</a:t>
            </a:r>
          </a:p>
        </p:txBody>
      </p:sp>
      <p:sp>
        <p:nvSpPr>
          <p:cNvPr id="1033" name="→すごい"/>
          <p:cNvSpPr txBox="1"/>
          <p:nvPr/>
        </p:nvSpPr>
        <p:spPr>
          <a:xfrm>
            <a:off x="20729837" y="7774531"/>
            <a:ext cx="1638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→すごい</a:t>
            </a:r>
          </a:p>
        </p:txBody>
      </p:sp>
      <p:sp>
        <p:nvSpPr>
          <p:cNvPr id="1034" name="→!"/>
          <p:cNvSpPr txBox="1"/>
          <p:nvPr/>
        </p:nvSpPr>
        <p:spPr>
          <a:xfrm>
            <a:off x="20729838" y="9531068"/>
            <a:ext cx="6244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p>
        </p:txBody>
      </p:sp>
      <p:sp>
        <p:nvSpPr>
          <p:cNvPr id="1035" name="各状態1~4はRNNによる隠れ状態ではなく、…"/>
          <p:cNvSpPr txBox="1"/>
          <p:nvPr/>
        </p:nvSpPr>
        <p:spPr>
          <a:xfrm>
            <a:off x="2947170" y="11912778"/>
            <a:ext cx="107315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各状態1~4はRNNによる隠れ状態ではなく、</a:t>
            </a:r>
          </a:p>
          <a:p>
            <a:pPr>
              <a:defRPr sz="3800"/>
            </a:pPr>
            <a:r>
              <a:t>全ての</a:t>
            </a:r>
            <a:r>
              <a:rPr>
                <a:solidFill>
                  <a:schemeClr val="accent5">
                    <a:hueOff val="-82419"/>
                    <a:satOff val="-9513"/>
                    <a:lumOff val="-16343"/>
                  </a:schemeClr>
                </a:solidFill>
              </a:rPr>
              <a:t>入力単語同士</a:t>
            </a:r>
            <a:r>
              <a:t>の関連度を評価した隠れ状態</a:t>
            </a:r>
          </a:p>
        </p:txBody>
      </p:sp>
      <p:sp>
        <p:nvSpPr>
          <p:cNvPr id="1036" name="これまでより遥かに高速化して…"/>
          <p:cNvSpPr txBox="1"/>
          <p:nvPr/>
        </p:nvSpPr>
        <p:spPr>
          <a:xfrm>
            <a:off x="15331149" y="11817528"/>
            <a:ext cx="7887209"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pPr>
            <a:r>
              <a:t>これまでより遥かに高速化して</a:t>
            </a:r>
          </a:p>
          <a:p>
            <a:pPr>
              <a:defRPr sz="4400"/>
            </a:pPr>
            <a:r>
              <a:t>ブレイクスルーとなった</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39"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GPTの登場</a:t>
            </a:r>
          </a:p>
        </p:txBody>
      </p:sp>
      <p:sp>
        <p:nvSpPr>
          <p:cNvPr id="1040" name="Generative Pretrained Transformer"/>
          <p:cNvSpPr txBox="1"/>
          <p:nvPr/>
        </p:nvSpPr>
        <p:spPr>
          <a:xfrm>
            <a:off x="3758322" y="10306145"/>
            <a:ext cx="15291398"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lvl1pPr>
          </a:lstStyle>
          <a:p>
            <a:r>
              <a:t>Generative Pretrained Transformer</a:t>
            </a:r>
          </a:p>
        </p:txBody>
      </p:sp>
      <p:sp>
        <p:nvSpPr>
          <p:cNvPr id="104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042" name="2018年、Transformerの１種類としてGPTが登場"/>
          <p:cNvSpPr txBox="1"/>
          <p:nvPr/>
        </p:nvSpPr>
        <p:spPr>
          <a:xfrm>
            <a:off x="4896558" y="2209561"/>
            <a:ext cx="13714287"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2018年、Transformerの１種類としてGPTが登場</a:t>
            </a:r>
          </a:p>
        </p:txBody>
      </p:sp>
      <p:sp>
        <p:nvSpPr>
          <p:cNvPr id="1043" name="GPT (Generative Pretrained Transformer)…"/>
          <p:cNvSpPr txBox="1"/>
          <p:nvPr/>
        </p:nvSpPr>
        <p:spPr>
          <a:xfrm>
            <a:off x="2478155" y="3489434"/>
            <a:ext cx="14467333"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GPT, GPT2, GPT3, GPT3.5, GPT4などと進化</a:t>
            </a:r>
          </a:p>
        </p:txBody>
      </p:sp>
      <p:sp>
        <p:nvSpPr>
          <p:cNvPr id="1044" name="生成"/>
          <p:cNvSpPr txBox="1"/>
          <p:nvPr/>
        </p:nvSpPr>
        <p:spPr>
          <a:xfrm>
            <a:off x="5387625" y="9352511"/>
            <a:ext cx="1714501"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生成</a:t>
            </a:r>
          </a:p>
        </p:txBody>
      </p:sp>
      <p:sp>
        <p:nvSpPr>
          <p:cNvPr id="1045" name="?"/>
          <p:cNvSpPr txBox="1"/>
          <p:nvPr/>
        </p:nvSpPr>
        <p:spPr>
          <a:xfrm>
            <a:off x="10661741" y="9352511"/>
            <a:ext cx="607963"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a:t>
            </a:r>
          </a:p>
        </p:txBody>
      </p:sp>
      <p:sp>
        <p:nvSpPr>
          <p:cNvPr id="1046" name="ChatGPTはGPT3.5とGPT4が動いている"/>
          <p:cNvSpPr txBox="1"/>
          <p:nvPr/>
        </p:nvSpPr>
        <p:spPr>
          <a:xfrm>
            <a:off x="5485205" y="7023845"/>
            <a:ext cx="1128141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ChatGPTはGPT3.5とGPT4が動いている</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5"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26" name="自然言語処理(NLP)とは"/>
          <p:cNvSpPr txBox="1"/>
          <p:nvPr/>
        </p:nvSpPr>
        <p:spPr>
          <a:xfrm>
            <a:off x="8018570" y="379995"/>
            <a:ext cx="834686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自然言語処理(NLP)とは</a:t>
            </a:r>
          </a:p>
        </p:txBody>
      </p:sp>
      <p:sp>
        <p:nvSpPr>
          <p:cNvPr id="127" name="自然言語：日本語や英語などの私たちが日常的に使う言語…"/>
          <p:cNvSpPr txBox="1"/>
          <p:nvPr/>
        </p:nvSpPr>
        <p:spPr>
          <a:xfrm>
            <a:off x="1489069" y="11553193"/>
            <a:ext cx="13624053"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自然言語：日本語や英語などの私たちが日常的に使う言語</a:t>
            </a:r>
          </a:p>
          <a:p>
            <a:pPr algn="l">
              <a:defRPr sz="4000"/>
            </a:pPr>
            <a:r>
              <a:t>                     (対比はPythonなどのプログラミング言語)</a:t>
            </a:r>
          </a:p>
        </p:txBody>
      </p:sp>
      <p:sp>
        <p:nvSpPr>
          <p:cNvPr id="128" name="自然言語処理(Natural Language Processing)：…"/>
          <p:cNvSpPr txBox="1"/>
          <p:nvPr/>
        </p:nvSpPr>
        <p:spPr>
          <a:xfrm>
            <a:off x="4398307" y="1965244"/>
            <a:ext cx="15472056" cy="17589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100"/>
            </a:pPr>
            <a:r>
              <a:t>自然言語処理(Natural Language Processing)：</a:t>
            </a:r>
          </a:p>
          <a:p>
            <a:pPr algn="l">
              <a:defRPr sz="5100"/>
            </a:pPr>
            <a:r>
              <a:t>「自然言語」をコンピュータで処理する一連の技術</a:t>
            </a:r>
          </a:p>
        </p:txBody>
      </p:sp>
      <p:sp>
        <p:nvSpPr>
          <p:cNvPr id="129" name="NLPの技術は既に社会の様々な場面で活用されています"/>
          <p:cNvSpPr txBox="1"/>
          <p:nvPr/>
        </p:nvSpPr>
        <p:spPr>
          <a:xfrm>
            <a:off x="1380833" y="4205371"/>
            <a:ext cx="13840524"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vl1pPr>
          </a:lstStyle>
          <a:p>
            <a:r>
              <a:t>NLPの技術は既に社会の様々な場面で活用されています</a:t>
            </a:r>
          </a:p>
        </p:txBody>
      </p:sp>
      <p:sp>
        <p:nvSpPr>
          <p:cNvPr id="130" name="翻訳"/>
          <p:cNvSpPr txBox="1"/>
          <p:nvPr/>
        </p:nvSpPr>
        <p:spPr>
          <a:xfrm>
            <a:off x="3686638" y="5428435"/>
            <a:ext cx="14097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翻訳</a:t>
            </a:r>
          </a:p>
        </p:txBody>
      </p:sp>
      <p:sp>
        <p:nvSpPr>
          <p:cNvPr id="131" name="音声認識"/>
          <p:cNvSpPr txBox="1"/>
          <p:nvPr/>
        </p:nvSpPr>
        <p:spPr>
          <a:xfrm>
            <a:off x="10839450" y="5397461"/>
            <a:ext cx="2705100"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音声認識</a:t>
            </a:r>
          </a:p>
        </p:txBody>
      </p:sp>
      <p:sp>
        <p:nvSpPr>
          <p:cNvPr id="132" name="チャットボット"/>
          <p:cNvSpPr txBox="1"/>
          <p:nvPr/>
        </p:nvSpPr>
        <p:spPr>
          <a:xfrm>
            <a:off x="17604325" y="5397461"/>
            <a:ext cx="46482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チャットボット</a:t>
            </a:r>
          </a:p>
        </p:txBody>
      </p:sp>
      <p:pic>
        <p:nvPicPr>
          <p:cNvPr id="133" name="スクリーンショット 2023-09-14 12.36.35.png" descr="スクリーンショット 2023-09-14 12.36.35.png"/>
          <p:cNvPicPr>
            <a:picLocks noChangeAspect="1"/>
          </p:cNvPicPr>
          <p:nvPr/>
        </p:nvPicPr>
        <p:blipFill>
          <a:blip r:embed="rId2"/>
          <a:stretch>
            <a:fillRect/>
          </a:stretch>
        </p:blipFill>
        <p:spPr>
          <a:xfrm>
            <a:off x="882784" y="6433938"/>
            <a:ext cx="7017408" cy="4174709"/>
          </a:xfrm>
          <a:prstGeom prst="rect">
            <a:avLst/>
          </a:prstGeom>
          <a:ln w="25400">
            <a:solidFill>
              <a:srgbClr val="000000"/>
            </a:solidFill>
            <a:miter lim="400000"/>
          </a:ln>
        </p:spPr>
      </p:pic>
      <p:sp>
        <p:nvSpPr>
          <p:cNvPr id="134" name="検索エンジン"/>
          <p:cNvSpPr txBox="1"/>
          <p:nvPr/>
        </p:nvSpPr>
        <p:spPr>
          <a:xfrm>
            <a:off x="18231001" y="11703971"/>
            <a:ext cx="40005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検索エンジン</a:t>
            </a:r>
          </a:p>
        </p:txBody>
      </p:sp>
      <p:sp>
        <p:nvSpPr>
          <p:cNvPr id="135" name="ChatGPT"/>
          <p:cNvSpPr txBox="1"/>
          <p:nvPr/>
        </p:nvSpPr>
        <p:spPr>
          <a:xfrm>
            <a:off x="18446074" y="12588118"/>
            <a:ext cx="3186989"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ChatGPT</a:t>
            </a:r>
          </a:p>
        </p:txBody>
      </p:sp>
      <p:pic>
        <p:nvPicPr>
          <p:cNvPr id="136" name="DALL·E 2023-12-13 09.23.49 - An image illustrating the use of natural language processing in voice recognition, now in a wider format. The scene includes a person speaking into a .jpg" descr="DALL·E 2023-12-13 09.23.49 - An image illustrating the use of natural language processing in voice recognition, now in a wider format. The scene includes a person speaking into a .jpg"/>
          <p:cNvPicPr>
            <a:picLocks noChangeAspect="1"/>
          </p:cNvPicPr>
          <p:nvPr/>
        </p:nvPicPr>
        <p:blipFill>
          <a:blip r:embed="rId3"/>
          <a:stretch>
            <a:fillRect/>
          </a:stretch>
        </p:blipFill>
        <p:spPr>
          <a:xfrm>
            <a:off x="8338132" y="6359291"/>
            <a:ext cx="7567005" cy="4324003"/>
          </a:xfrm>
          <a:prstGeom prst="rect">
            <a:avLst/>
          </a:prstGeom>
          <a:ln w="12700">
            <a:miter lim="400000"/>
          </a:ln>
        </p:spPr>
      </p:pic>
      <p:pic>
        <p:nvPicPr>
          <p:cNvPr id="137" name="スクリーンショット 2023-12-24 1.37.57.png" descr="スクリーンショット 2023-12-24 1.37.57.png"/>
          <p:cNvPicPr>
            <a:picLocks noChangeAspect="1"/>
          </p:cNvPicPr>
          <p:nvPr/>
        </p:nvPicPr>
        <p:blipFill>
          <a:blip r:embed="rId4"/>
          <a:stretch>
            <a:fillRect/>
          </a:stretch>
        </p:blipFill>
        <p:spPr>
          <a:xfrm>
            <a:off x="16150390" y="6307597"/>
            <a:ext cx="7778394" cy="4408033"/>
          </a:xfrm>
          <a:prstGeom prst="rect">
            <a:avLst/>
          </a:prstGeom>
          <a:ln w="12700">
            <a:miter lim="400000"/>
          </a:ln>
        </p:spPr>
      </p:pic>
      <p:sp>
        <p:nvSpPr>
          <p:cNvPr id="138" name="など"/>
          <p:cNvSpPr txBox="1"/>
          <p:nvPr/>
        </p:nvSpPr>
        <p:spPr>
          <a:xfrm>
            <a:off x="21868727" y="12588118"/>
            <a:ext cx="1409701" cy="7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など</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角丸四角形"/>
          <p:cNvSpPr/>
          <p:nvPr/>
        </p:nvSpPr>
        <p:spPr>
          <a:xfrm>
            <a:off x="1211310" y="4004760"/>
            <a:ext cx="10176149"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49" name="角丸四角形"/>
          <p:cNvSpPr/>
          <p:nvPr/>
        </p:nvSpPr>
        <p:spPr>
          <a:xfrm>
            <a:off x="248672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5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51" name="転移学習"/>
          <p:cNvSpPr txBox="1"/>
          <p:nvPr/>
        </p:nvSpPr>
        <p:spPr>
          <a:xfrm>
            <a:off x="10958542" y="403219"/>
            <a:ext cx="2908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転移学習</a:t>
            </a:r>
          </a:p>
        </p:txBody>
      </p:sp>
      <p:sp>
        <p:nvSpPr>
          <p:cNvPr id="1052" name="先に大規模なデータセットでモデルを学習させる(事前学習)…"/>
          <p:cNvSpPr txBox="1"/>
          <p:nvPr/>
        </p:nvSpPr>
        <p:spPr>
          <a:xfrm>
            <a:off x="1553379" y="2221439"/>
            <a:ext cx="21718627"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先に大規模なデータセットでモデルを学習させる(事前学習)</a:t>
            </a:r>
          </a:p>
          <a:p>
            <a:pPr algn="l">
              <a:defRPr sz="4400"/>
            </a:pPr>
            <a:r>
              <a:t>その学習済みのモデルを使って目的のタスクで再度学習させる(ファインチューニング)</a:t>
            </a:r>
          </a:p>
        </p:txBody>
      </p:sp>
      <p:sp>
        <p:nvSpPr>
          <p:cNvPr id="1053"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054" name="転移学習は同じ量のゼロから学習した教師あり学習よりも高い性能になることが知られている。…"/>
          <p:cNvSpPr txBox="1"/>
          <p:nvPr/>
        </p:nvSpPr>
        <p:spPr>
          <a:xfrm>
            <a:off x="950213" y="11939796"/>
            <a:ext cx="22483573"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転移学習は同じ量のゼロから学習した教師あり学習よりも高い性能になることが知られている。</a:t>
            </a:r>
          </a:p>
          <a:p>
            <a:pPr algn="l">
              <a:defRPr sz="4100"/>
            </a:pPr>
            <a:r>
              <a:t>画像処理の分野で頻繁に使用されていたが、自然言語処理では出来ていなかった。</a:t>
            </a:r>
          </a:p>
        </p:txBody>
      </p:sp>
      <p:sp>
        <p:nvSpPr>
          <p:cNvPr id="1055" name="データセットA"/>
          <p:cNvSpPr txBox="1"/>
          <p:nvPr/>
        </p:nvSpPr>
        <p:spPr>
          <a:xfrm>
            <a:off x="2805722" y="4587347"/>
            <a:ext cx="270814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データセットA</a:t>
            </a:r>
          </a:p>
        </p:txBody>
      </p:sp>
      <p:sp>
        <p:nvSpPr>
          <p:cNvPr id="1056" name="角丸四角形"/>
          <p:cNvSpPr/>
          <p:nvPr/>
        </p:nvSpPr>
        <p:spPr>
          <a:xfrm>
            <a:off x="248672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57" name="角丸四角形"/>
          <p:cNvSpPr/>
          <p:nvPr/>
        </p:nvSpPr>
        <p:spPr>
          <a:xfrm>
            <a:off x="248672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58" name="予測A"/>
          <p:cNvSpPr txBox="1"/>
          <p:nvPr/>
        </p:nvSpPr>
        <p:spPr>
          <a:xfrm>
            <a:off x="3567722" y="9885661"/>
            <a:ext cx="118414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予測A</a:t>
            </a:r>
          </a:p>
        </p:txBody>
      </p:sp>
      <p:sp>
        <p:nvSpPr>
          <p:cNvPr id="1059" name="モデルA"/>
          <p:cNvSpPr txBox="1"/>
          <p:nvPr/>
        </p:nvSpPr>
        <p:spPr>
          <a:xfrm>
            <a:off x="3374047" y="7223804"/>
            <a:ext cx="1571499"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モデルA</a:t>
            </a:r>
          </a:p>
        </p:txBody>
      </p:sp>
      <p:sp>
        <p:nvSpPr>
          <p:cNvPr id="1060" name="矢印"/>
          <p:cNvSpPr/>
          <p:nvPr/>
        </p:nvSpPr>
        <p:spPr>
          <a:xfrm rot="5400000">
            <a:off x="3801894"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1" name="矢印"/>
          <p:cNvSpPr/>
          <p:nvPr/>
        </p:nvSpPr>
        <p:spPr>
          <a:xfrm rot="5400000">
            <a:off x="3801894"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2" name="角丸四角形"/>
          <p:cNvSpPr/>
          <p:nvPr/>
        </p:nvSpPr>
        <p:spPr>
          <a:xfrm>
            <a:off x="669216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3" name="データセットB"/>
          <p:cNvSpPr txBox="1"/>
          <p:nvPr/>
        </p:nvSpPr>
        <p:spPr>
          <a:xfrm>
            <a:off x="7021446" y="4587347"/>
            <a:ext cx="268757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データセットB</a:t>
            </a:r>
          </a:p>
        </p:txBody>
      </p:sp>
      <p:sp>
        <p:nvSpPr>
          <p:cNvPr id="1064" name="角丸四角形"/>
          <p:cNvSpPr/>
          <p:nvPr/>
        </p:nvSpPr>
        <p:spPr>
          <a:xfrm>
            <a:off x="669216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5" name="角丸四角形"/>
          <p:cNvSpPr/>
          <p:nvPr/>
        </p:nvSpPr>
        <p:spPr>
          <a:xfrm>
            <a:off x="669216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6" name="予測B"/>
          <p:cNvSpPr txBox="1"/>
          <p:nvPr/>
        </p:nvSpPr>
        <p:spPr>
          <a:xfrm>
            <a:off x="7783446" y="9885661"/>
            <a:ext cx="116357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予測B</a:t>
            </a:r>
          </a:p>
        </p:txBody>
      </p:sp>
      <p:sp>
        <p:nvSpPr>
          <p:cNvPr id="1067" name="モデルB"/>
          <p:cNvSpPr txBox="1"/>
          <p:nvPr/>
        </p:nvSpPr>
        <p:spPr>
          <a:xfrm>
            <a:off x="7589771" y="7223804"/>
            <a:ext cx="1550925"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モデルB</a:t>
            </a:r>
          </a:p>
        </p:txBody>
      </p:sp>
      <p:sp>
        <p:nvSpPr>
          <p:cNvPr id="1068" name="矢印"/>
          <p:cNvSpPr/>
          <p:nvPr/>
        </p:nvSpPr>
        <p:spPr>
          <a:xfrm rot="5400000">
            <a:off x="8007332"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69" name="矢印"/>
          <p:cNvSpPr/>
          <p:nvPr/>
        </p:nvSpPr>
        <p:spPr>
          <a:xfrm rot="5400000">
            <a:off x="8007332"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0" name="通常の教師あり学習"/>
          <p:cNvSpPr txBox="1"/>
          <p:nvPr/>
        </p:nvSpPr>
        <p:spPr>
          <a:xfrm>
            <a:off x="4527734" y="10846907"/>
            <a:ext cx="3543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通常の教師あり学習</a:t>
            </a:r>
          </a:p>
        </p:txBody>
      </p:sp>
      <p:sp>
        <p:nvSpPr>
          <p:cNvPr id="1071" name="角丸四角形"/>
          <p:cNvSpPr/>
          <p:nvPr/>
        </p:nvSpPr>
        <p:spPr>
          <a:xfrm>
            <a:off x="12978851" y="4017460"/>
            <a:ext cx="10490214" cy="7446653"/>
          </a:xfrm>
          <a:prstGeom prst="roundRect">
            <a:avLst>
              <a:gd name="adj" fmla="val 7780"/>
            </a:avLst>
          </a:prstGeom>
          <a:solidFill>
            <a:srgbClr val="D5D5D5"/>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2" name="角丸四角形"/>
          <p:cNvSpPr/>
          <p:nvPr/>
        </p:nvSpPr>
        <p:spPr>
          <a:xfrm>
            <a:off x="13733564" y="4338108"/>
            <a:ext cx="3346144" cy="981079"/>
          </a:xfrm>
          <a:prstGeom prst="roundRect">
            <a:avLst>
              <a:gd name="adj" fmla="val 19417"/>
            </a:avLst>
          </a:prstGeom>
          <a:solidFill>
            <a:schemeClr val="accent6">
              <a:hueOff val="-146070"/>
              <a:satOff val="-10048"/>
              <a:lumOff val="-30626"/>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3" name="データセットA"/>
          <p:cNvSpPr txBox="1"/>
          <p:nvPr/>
        </p:nvSpPr>
        <p:spPr>
          <a:xfrm>
            <a:off x="14052562" y="4587347"/>
            <a:ext cx="270814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データセットA</a:t>
            </a:r>
          </a:p>
        </p:txBody>
      </p:sp>
      <p:sp>
        <p:nvSpPr>
          <p:cNvPr id="1074" name="角丸四角形"/>
          <p:cNvSpPr/>
          <p:nvPr/>
        </p:nvSpPr>
        <p:spPr>
          <a:xfrm>
            <a:off x="13733564" y="6150638"/>
            <a:ext cx="3346144" cy="2654333"/>
          </a:xfrm>
          <a:prstGeom prst="roundRect">
            <a:avLst>
              <a:gd name="adj" fmla="val 7177"/>
            </a:avLst>
          </a:prstGeom>
          <a:solidFill>
            <a:schemeClr val="accent6">
              <a:satOff val="-15798"/>
              <a:lumOff val="-1751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5" name="角丸四角形"/>
          <p:cNvSpPr/>
          <p:nvPr/>
        </p:nvSpPr>
        <p:spPr>
          <a:xfrm>
            <a:off x="13733564" y="9636423"/>
            <a:ext cx="3346144" cy="981078"/>
          </a:xfrm>
          <a:prstGeom prst="roundRect">
            <a:avLst>
              <a:gd name="adj" fmla="val 19417"/>
            </a:avLst>
          </a:prstGeom>
          <a:solidFill>
            <a:schemeClr val="accent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6" name="予測A"/>
          <p:cNvSpPr txBox="1"/>
          <p:nvPr/>
        </p:nvSpPr>
        <p:spPr>
          <a:xfrm>
            <a:off x="14814562" y="9885661"/>
            <a:ext cx="118414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予測A</a:t>
            </a:r>
          </a:p>
        </p:txBody>
      </p:sp>
      <p:sp>
        <p:nvSpPr>
          <p:cNvPr id="1077" name="ボディA"/>
          <p:cNvSpPr txBox="1"/>
          <p:nvPr/>
        </p:nvSpPr>
        <p:spPr>
          <a:xfrm>
            <a:off x="14535976" y="6457432"/>
            <a:ext cx="15499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ボディA</a:t>
            </a:r>
          </a:p>
        </p:txBody>
      </p:sp>
      <p:sp>
        <p:nvSpPr>
          <p:cNvPr id="1078" name="矢印"/>
          <p:cNvSpPr/>
          <p:nvPr/>
        </p:nvSpPr>
        <p:spPr>
          <a:xfrm rot="5400000">
            <a:off x="15048735"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79" name="矢印"/>
          <p:cNvSpPr/>
          <p:nvPr/>
        </p:nvSpPr>
        <p:spPr>
          <a:xfrm rot="5400000">
            <a:off x="15048735"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0" name="角丸四角形"/>
          <p:cNvSpPr/>
          <p:nvPr/>
        </p:nvSpPr>
        <p:spPr>
          <a:xfrm>
            <a:off x="19234402" y="4338108"/>
            <a:ext cx="3346144" cy="981079"/>
          </a:xfrm>
          <a:prstGeom prst="roundRect">
            <a:avLst>
              <a:gd name="adj" fmla="val 19417"/>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1" name="データセットB"/>
          <p:cNvSpPr txBox="1"/>
          <p:nvPr/>
        </p:nvSpPr>
        <p:spPr>
          <a:xfrm>
            <a:off x="19563687" y="4587347"/>
            <a:ext cx="268757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データセットB</a:t>
            </a:r>
          </a:p>
        </p:txBody>
      </p:sp>
      <p:sp>
        <p:nvSpPr>
          <p:cNvPr id="1082" name="角丸四角形"/>
          <p:cNvSpPr/>
          <p:nvPr/>
        </p:nvSpPr>
        <p:spPr>
          <a:xfrm>
            <a:off x="19234402" y="6150638"/>
            <a:ext cx="3346144" cy="2654333"/>
          </a:xfrm>
          <a:prstGeom prst="roundRect">
            <a:avLst>
              <a:gd name="adj" fmla="val 7177"/>
            </a:avLst>
          </a:prstGeom>
          <a:solidFill>
            <a:schemeClr val="accent3">
              <a:hueOff val="362282"/>
              <a:satOff val="31803"/>
              <a:lumOff val="-18242"/>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3" name="角丸四角形"/>
          <p:cNvSpPr/>
          <p:nvPr/>
        </p:nvSpPr>
        <p:spPr>
          <a:xfrm>
            <a:off x="19234402" y="9636423"/>
            <a:ext cx="3346144" cy="981078"/>
          </a:xfrm>
          <a:prstGeom prst="roundRect">
            <a:avLst>
              <a:gd name="adj" fmla="val 19417"/>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4" name="予測B"/>
          <p:cNvSpPr txBox="1"/>
          <p:nvPr/>
        </p:nvSpPr>
        <p:spPr>
          <a:xfrm>
            <a:off x="20325687" y="9885661"/>
            <a:ext cx="116357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予測B</a:t>
            </a:r>
          </a:p>
        </p:txBody>
      </p:sp>
      <p:sp>
        <p:nvSpPr>
          <p:cNvPr id="1085" name="モデルB"/>
          <p:cNvSpPr txBox="1"/>
          <p:nvPr/>
        </p:nvSpPr>
        <p:spPr>
          <a:xfrm>
            <a:off x="18579705" y="7223804"/>
            <a:ext cx="1550925"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モデルB</a:t>
            </a:r>
          </a:p>
        </p:txBody>
      </p:sp>
      <p:sp>
        <p:nvSpPr>
          <p:cNvPr id="1086" name="矢印"/>
          <p:cNvSpPr/>
          <p:nvPr/>
        </p:nvSpPr>
        <p:spPr>
          <a:xfrm rot="5400000">
            <a:off x="20549572" y="5344175"/>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7" name="矢印"/>
          <p:cNvSpPr/>
          <p:nvPr/>
        </p:nvSpPr>
        <p:spPr>
          <a:xfrm rot="5400000">
            <a:off x="20549572" y="8817471"/>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88" name="転移学習"/>
          <p:cNvSpPr txBox="1"/>
          <p:nvPr/>
        </p:nvSpPr>
        <p:spPr>
          <a:xfrm>
            <a:off x="17247775" y="10846907"/>
            <a:ext cx="1638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転移学習</a:t>
            </a:r>
          </a:p>
        </p:txBody>
      </p:sp>
      <p:sp>
        <p:nvSpPr>
          <p:cNvPr id="1089" name="線"/>
          <p:cNvSpPr/>
          <p:nvPr/>
        </p:nvSpPr>
        <p:spPr>
          <a:xfrm>
            <a:off x="17220445" y="6678231"/>
            <a:ext cx="2007025" cy="1"/>
          </a:xfrm>
          <a:prstGeom prst="line">
            <a:avLst/>
          </a:prstGeom>
          <a:ln w="25400">
            <a:solidFill>
              <a:srgbClr val="000000"/>
            </a:solidFill>
            <a:miter lim="400000"/>
            <a:tailEnd type="triangle"/>
          </a:ln>
        </p:spPr>
        <p:txBody>
          <a:bodyPr lIns="50800" tIns="50800" rIns="50800" bIns="50800" anchor="ctr"/>
          <a:lstStyle/>
          <a:p>
            <a:endParaRPr/>
          </a:p>
        </p:txBody>
      </p:sp>
      <p:sp>
        <p:nvSpPr>
          <p:cNvPr id="1090" name="ヘッドA"/>
          <p:cNvSpPr txBox="1"/>
          <p:nvPr/>
        </p:nvSpPr>
        <p:spPr>
          <a:xfrm>
            <a:off x="14629777" y="8015577"/>
            <a:ext cx="155371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ヘッドA</a:t>
            </a:r>
          </a:p>
        </p:txBody>
      </p:sp>
      <p:sp>
        <p:nvSpPr>
          <p:cNvPr id="1091" name="モデルA"/>
          <p:cNvSpPr txBox="1"/>
          <p:nvPr/>
        </p:nvSpPr>
        <p:spPr>
          <a:xfrm>
            <a:off x="13074451" y="7223804"/>
            <a:ext cx="1571499" cy="5080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モデルA</a:t>
            </a:r>
          </a:p>
        </p:txBody>
      </p:sp>
      <p:sp>
        <p:nvSpPr>
          <p:cNvPr id="1092" name="矢印"/>
          <p:cNvSpPr/>
          <p:nvPr/>
        </p:nvSpPr>
        <p:spPr>
          <a:xfrm rot="5400000">
            <a:off x="15048735" y="7074579"/>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93" name="ボディA"/>
          <p:cNvSpPr txBox="1"/>
          <p:nvPr/>
        </p:nvSpPr>
        <p:spPr>
          <a:xfrm>
            <a:off x="20083715" y="6457432"/>
            <a:ext cx="154990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ボディA</a:t>
            </a:r>
          </a:p>
        </p:txBody>
      </p:sp>
      <p:sp>
        <p:nvSpPr>
          <p:cNvPr id="1094" name="ヘッドB"/>
          <p:cNvSpPr txBox="1"/>
          <p:nvPr/>
        </p:nvSpPr>
        <p:spPr>
          <a:xfrm>
            <a:off x="20187803" y="8015577"/>
            <a:ext cx="153314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ヘッドB</a:t>
            </a:r>
          </a:p>
        </p:txBody>
      </p:sp>
      <p:sp>
        <p:nvSpPr>
          <p:cNvPr id="1095" name="矢印"/>
          <p:cNvSpPr/>
          <p:nvPr/>
        </p:nvSpPr>
        <p:spPr>
          <a:xfrm rot="5400000">
            <a:off x="20596474" y="7074579"/>
            <a:ext cx="715804" cy="806451"/>
          </a:xfrm>
          <a:prstGeom prst="rightArrow">
            <a:avLst>
              <a:gd name="adj1" fmla="val 35622"/>
              <a:gd name="adj2" fmla="val 63295"/>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96" name="ボディAで…"/>
          <p:cNvSpPr txBox="1"/>
          <p:nvPr/>
        </p:nvSpPr>
        <p:spPr>
          <a:xfrm>
            <a:off x="17303494" y="6145586"/>
            <a:ext cx="1930909"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ボディAで</a:t>
            </a:r>
          </a:p>
          <a:p>
            <a:r>
              <a:t>初期化</a:t>
            </a:r>
          </a:p>
        </p:txBody>
      </p:sp>
      <p:sp>
        <p:nvSpPr>
          <p:cNvPr id="2" name="テキスト ボックス 1">
            <a:extLst>
              <a:ext uri="{FF2B5EF4-FFF2-40B4-BE49-F238E27FC236}">
                <a16:creationId xmlns:a16="http://schemas.microsoft.com/office/drawing/2014/main" id="{885DCB2E-CA44-1303-8C5D-9D66DBCEFB3E}"/>
              </a:ext>
            </a:extLst>
          </p:cNvPr>
          <p:cNvSpPr txBox="1"/>
          <p:nvPr/>
        </p:nvSpPr>
        <p:spPr>
          <a:xfrm>
            <a:off x="16110970" y="11432844"/>
            <a:ext cx="902102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1800"/>
              <a:t>機械学習エンジニアのためのTransformers/O’REILLY より図を改変</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99"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GPTの登場</a:t>
            </a:r>
          </a:p>
        </p:txBody>
      </p:sp>
      <p:sp>
        <p:nvSpPr>
          <p:cNvPr id="1100" name="Generative Pretrained Transformer"/>
          <p:cNvSpPr txBox="1"/>
          <p:nvPr/>
        </p:nvSpPr>
        <p:spPr>
          <a:xfrm>
            <a:off x="3758322" y="10306145"/>
            <a:ext cx="15291398"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lvl1pPr>
          </a:lstStyle>
          <a:p>
            <a:r>
              <a:t>Generative Pretrained Transformer</a:t>
            </a:r>
          </a:p>
        </p:txBody>
      </p:sp>
      <p:sp>
        <p:nvSpPr>
          <p:cNvPr id="110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02" name="2018年、Transformerの１種類としてGPTが登場"/>
          <p:cNvSpPr txBox="1"/>
          <p:nvPr/>
        </p:nvSpPr>
        <p:spPr>
          <a:xfrm>
            <a:off x="4896558" y="2209561"/>
            <a:ext cx="13714287"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2018年、Transformerの１種類としてGPTが登場</a:t>
            </a:r>
          </a:p>
        </p:txBody>
      </p:sp>
      <p:sp>
        <p:nvSpPr>
          <p:cNvPr id="1103" name="GPT (Generative Pretrained Transformer)…"/>
          <p:cNvSpPr txBox="1"/>
          <p:nvPr/>
        </p:nvSpPr>
        <p:spPr>
          <a:xfrm>
            <a:off x="2478155" y="3489434"/>
            <a:ext cx="14467333"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rPr>
                <a:solidFill>
                  <a:schemeClr val="accent5">
                    <a:hueOff val="-82419"/>
                    <a:satOff val="-9513"/>
                    <a:lumOff val="-16343"/>
                  </a:schemeClr>
                </a:solidFill>
              </a:rPr>
              <a:t>GPT </a:t>
            </a:r>
            <a:r>
              <a:t>(</a:t>
            </a:r>
            <a:r>
              <a:rPr>
                <a:solidFill>
                  <a:schemeClr val="accent5">
                    <a:hueOff val="-82419"/>
                    <a:satOff val="-9513"/>
                    <a:lumOff val="-16343"/>
                  </a:schemeClr>
                </a:solidFill>
              </a:rPr>
              <a:t>G</a:t>
            </a:r>
            <a:r>
              <a:t>enerative </a:t>
            </a:r>
            <a:r>
              <a:rPr>
                <a:solidFill>
                  <a:schemeClr val="accent5">
                    <a:hueOff val="-82419"/>
                    <a:satOff val="-9513"/>
                    <a:lumOff val="-16343"/>
                  </a:schemeClr>
                </a:solidFill>
              </a:rPr>
              <a:t>P</a:t>
            </a:r>
            <a:r>
              <a:t>retrained </a:t>
            </a:r>
            <a:r>
              <a:rPr>
                <a:solidFill>
                  <a:schemeClr val="accent5">
                    <a:hueOff val="-82419"/>
                    <a:satOff val="-9513"/>
                    <a:lumOff val="-16343"/>
                  </a:schemeClr>
                </a:solidFill>
              </a:rPr>
              <a:t>T</a:t>
            </a:r>
            <a:r>
              <a:t>ransformer)</a:t>
            </a:r>
          </a:p>
          <a:p>
            <a:pPr algn="l">
              <a:defRPr sz="4800"/>
            </a:pPr>
            <a:r>
              <a:t>： </a:t>
            </a:r>
            <a:r>
              <a:rPr>
                <a:solidFill>
                  <a:schemeClr val="accent1">
                    <a:lumOff val="-13575"/>
                  </a:schemeClr>
                </a:solidFill>
              </a:rPr>
              <a:t>Transformerのデコーダー部分</a:t>
            </a:r>
            <a:r>
              <a:t>のみを使用</a:t>
            </a:r>
          </a:p>
          <a:p>
            <a:pPr algn="l">
              <a:defRPr sz="4800"/>
            </a:pPr>
            <a:r>
              <a:t>　 GPT, GPT2, GPT3, GPT3.5, GPT4などと進化</a:t>
            </a:r>
          </a:p>
        </p:txBody>
      </p:sp>
      <p:sp>
        <p:nvSpPr>
          <p:cNvPr id="1104" name="生成"/>
          <p:cNvSpPr txBox="1"/>
          <p:nvPr/>
        </p:nvSpPr>
        <p:spPr>
          <a:xfrm>
            <a:off x="5387625" y="9352511"/>
            <a:ext cx="1714501"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生成</a:t>
            </a:r>
          </a:p>
        </p:txBody>
      </p:sp>
      <p:sp>
        <p:nvSpPr>
          <p:cNvPr id="1105" name="事前学習済み"/>
          <p:cNvSpPr txBox="1"/>
          <p:nvPr/>
        </p:nvSpPr>
        <p:spPr>
          <a:xfrm>
            <a:off x="8390508" y="9352511"/>
            <a:ext cx="4914901"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solidFill>
                  <a:schemeClr val="accent5">
                    <a:hueOff val="-82419"/>
                    <a:satOff val="-9513"/>
                    <a:lumOff val="-16343"/>
                  </a:schemeClr>
                </a:solidFill>
              </a:defRPr>
            </a:lvl1pPr>
          </a:lstStyle>
          <a:p>
            <a:r>
              <a:t>事前学習済み</a:t>
            </a:r>
          </a:p>
        </p:txBody>
      </p:sp>
      <p:sp>
        <p:nvSpPr>
          <p:cNvPr id="1106" name="ChatGPTはGPT3.5とGPT4が動いている"/>
          <p:cNvSpPr txBox="1"/>
          <p:nvPr/>
        </p:nvSpPr>
        <p:spPr>
          <a:xfrm>
            <a:off x="5485205" y="7023845"/>
            <a:ext cx="1128141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ChatGPTはGPT3.5とGPT4が動いている</a:t>
            </a:r>
          </a:p>
        </p:txBody>
      </p:sp>
      <p:sp>
        <p:nvSpPr>
          <p:cNvPr id="1107" name="BookCorpusで事前学習"/>
          <p:cNvSpPr txBox="1"/>
          <p:nvPr/>
        </p:nvSpPr>
        <p:spPr>
          <a:xfrm>
            <a:off x="7510220" y="12134132"/>
            <a:ext cx="723138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BookCorpusで事前学習</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10" name="GPTの登場"/>
          <p:cNvSpPr txBox="1"/>
          <p:nvPr/>
        </p:nvSpPr>
        <p:spPr>
          <a:xfrm>
            <a:off x="10535950" y="403219"/>
            <a:ext cx="375348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GPTの登場</a:t>
            </a:r>
          </a:p>
        </p:txBody>
      </p:sp>
      <p:sp>
        <p:nvSpPr>
          <p:cNvPr id="111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12" name="みなさんChatGPT使ってますか？"/>
          <p:cNvSpPr txBox="1"/>
          <p:nvPr/>
        </p:nvSpPr>
        <p:spPr>
          <a:xfrm>
            <a:off x="11403495" y="2198419"/>
            <a:ext cx="12655068"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lvl1pPr>
          </a:lstStyle>
          <a:p>
            <a:r>
              <a:t>みなさんChatGPT使ってますか？</a:t>
            </a:r>
          </a:p>
        </p:txBody>
      </p:sp>
      <p:sp>
        <p:nvSpPr>
          <p:cNvPr id="1113" name="前置きが長くなりましたが、"/>
          <p:cNvSpPr txBox="1"/>
          <p:nvPr/>
        </p:nvSpPr>
        <p:spPr>
          <a:xfrm>
            <a:off x="1129170" y="2198419"/>
            <a:ext cx="10515601" cy="908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lvl1pPr>
          </a:lstStyle>
          <a:p>
            <a:r>
              <a:t>前置きが長くなりましたが、</a:t>
            </a:r>
          </a:p>
        </p:txBody>
      </p:sp>
      <p:sp>
        <p:nvSpPr>
          <p:cNvPr id="1114" name="全員使えるようにしましょう"/>
          <p:cNvSpPr txBox="1"/>
          <p:nvPr/>
        </p:nvSpPr>
        <p:spPr>
          <a:xfrm>
            <a:off x="7170894" y="12258759"/>
            <a:ext cx="10483597" cy="908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6300"/>
            </a:lvl1pPr>
          </a:lstStyle>
          <a:p>
            <a:r>
              <a:t>全員使えるようにしましょう</a:t>
            </a:r>
          </a:p>
        </p:txBody>
      </p:sp>
      <p:sp>
        <p:nvSpPr>
          <p:cNvPr id="1115" name="公開5日間で100万人ユーザー…"/>
          <p:cNvSpPr txBox="1"/>
          <p:nvPr/>
        </p:nvSpPr>
        <p:spPr>
          <a:xfrm>
            <a:off x="11870886" y="3695748"/>
            <a:ext cx="9259520" cy="373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r>
              <a:t>公開5日間で100万人ユーザー</a:t>
            </a:r>
          </a:p>
          <a:p>
            <a:pPr>
              <a:defRPr sz="5200"/>
            </a:pPr>
            <a:r>
              <a:t>Instagramは2.5ヶ月</a:t>
            </a:r>
          </a:p>
          <a:p>
            <a:pPr>
              <a:defRPr sz="5200"/>
            </a:pPr>
            <a:r>
              <a:t>Spotifyは5ヶ月</a:t>
            </a:r>
          </a:p>
          <a:p>
            <a:pPr>
              <a:defRPr sz="5200"/>
            </a:pPr>
            <a:r>
              <a:t>Dropboxは7ヶ月</a:t>
            </a:r>
          </a:p>
        </p:txBody>
      </p:sp>
      <p:pic>
        <p:nvPicPr>
          <p:cNvPr id="1116" name="スクリーンショット 2023-11-09 12.40.12.png" descr="スクリーンショット 2023-11-09 12.40.12.png"/>
          <p:cNvPicPr>
            <a:picLocks noChangeAspect="1"/>
          </p:cNvPicPr>
          <p:nvPr/>
        </p:nvPicPr>
        <p:blipFill>
          <a:blip r:embed="rId2"/>
          <a:stretch>
            <a:fillRect/>
          </a:stretch>
        </p:blipFill>
        <p:spPr>
          <a:xfrm>
            <a:off x="2836968" y="3464075"/>
            <a:ext cx="7446818" cy="7440360"/>
          </a:xfrm>
          <a:prstGeom prst="rect">
            <a:avLst/>
          </a:prstGeom>
          <a:ln w="12700">
            <a:miter lim="400000"/>
          </a:ln>
        </p:spPr>
      </p:pic>
      <p:sp>
        <p:nvSpPr>
          <p:cNvPr id="1117" name="https://twitter.com/YahooFinance/status/1621814843475988480"/>
          <p:cNvSpPr txBox="1"/>
          <p:nvPr/>
        </p:nvSpPr>
        <p:spPr>
          <a:xfrm>
            <a:off x="1409098" y="11515574"/>
            <a:ext cx="1387221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https://twitter.com/YahooFinance/status/1621814843475988480</a:t>
            </a:r>
          </a:p>
        </p:txBody>
      </p:sp>
      <p:sp>
        <p:nvSpPr>
          <p:cNvPr id="1118" name="2023 3月…"/>
          <p:cNvSpPr txBox="1"/>
          <p:nvPr/>
        </p:nvSpPr>
        <p:spPr>
          <a:xfrm>
            <a:off x="18262580" y="10743132"/>
            <a:ext cx="5802631"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2023 3月</a:t>
            </a:r>
          </a:p>
          <a:p>
            <a:r>
              <a:t>ビル　ゲイツのブログのタイトル</a:t>
            </a:r>
          </a:p>
        </p:txBody>
      </p:sp>
      <p:sp>
        <p:nvSpPr>
          <p:cNvPr id="1119" name="「AI時代の始まり…"/>
          <p:cNvSpPr txBox="1"/>
          <p:nvPr/>
        </p:nvSpPr>
        <p:spPr>
          <a:xfrm>
            <a:off x="11893181" y="8317980"/>
            <a:ext cx="9929471"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800"/>
            </a:pPr>
            <a:r>
              <a:t>「AI時代の始まり</a:t>
            </a:r>
          </a:p>
          <a:p>
            <a:pPr>
              <a:defRPr sz="4800"/>
            </a:pPr>
            <a:r>
              <a:t>〜AIは携帯電話、インターネットに</a:t>
            </a:r>
          </a:p>
          <a:p>
            <a:pPr>
              <a:defRPr sz="4800"/>
            </a:pPr>
            <a:r>
              <a:t>匹敵するほど革命的だ〜」</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1" name="スクリーンショット 2023-11-14 18.12.00.png" descr="スクリーンショット 2023-11-14 18.12.00.png"/>
          <p:cNvPicPr>
            <a:picLocks noChangeAspect="1"/>
          </p:cNvPicPr>
          <p:nvPr/>
        </p:nvPicPr>
        <p:blipFill>
          <a:blip r:embed="rId2"/>
          <a:stretch>
            <a:fillRect/>
          </a:stretch>
        </p:blipFill>
        <p:spPr>
          <a:xfrm>
            <a:off x="4500488" y="3239908"/>
            <a:ext cx="15824409" cy="9014184"/>
          </a:xfrm>
          <a:prstGeom prst="rect">
            <a:avLst/>
          </a:prstGeom>
          <a:ln w="25400">
            <a:solidFill>
              <a:srgbClr val="000000"/>
            </a:solidFill>
            <a:miter lim="400000"/>
          </a:ln>
        </p:spPr>
      </p:pic>
      <p:sp>
        <p:nvSpPr>
          <p:cNvPr id="1122" name="2023/11/14時点"/>
          <p:cNvSpPr txBox="1"/>
          <p:nvPr/>
        </p:nvSpPr>
        <p:spPr>
          <a:xfrm>
            <a:off x="17079305" y="12922676"/>
            <a:ext cx="34427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2023/11/14時点</a:t>
            </a:r>
          </a:p>
        </p:txBody>
      </p:sp>
      <p:sp>
        <p:nvSpPr>
          <p:cNvPr id="1123"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24"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25"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26" name="ChatGPTで検索"/>
          <p:cNvSpPr txBox="1"/>
          <p:nvPr/>
        </p:nvSpPr>
        <p:spPr>
          <a:xfrm>
            <a:off x="10020350" y="2091149"/>
            <a:ext cx="4343300"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ChatGPTで検索</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 name="スクリーンショット 2023-11-14 18.12.33.png" descr="スクリーンショット 2023-11-14 18.12.33.png"/>
          <p:cNvPicPr>
            <a:picLocks noChangeAspect="1"/>
          </p:cNvPicPr>
          <p:nvPr/>
        </p:nvPicPr>
        <p:blipFill>
          <a:blip r:embed="rId2"/>
          <a:stretch>
            <a:fillRect/>
          </a:stretch>
        </p:blipFill>
        <p:spPr>
          <a:xfrm>
            <a:off x="4325787" y="3613676"/>
            <a:ext cx="15732426" cy="8943103"/>
          </a:xfrm>
          <a:prstGeom prst="rect">
            <a:avLst/>
          </a:prstGeom>
          <a:ln w="25400">
            <a:solidFill>
              <a:srgbClr val="000000"/>
            </a:solidFill>
            <a:miter lim="400000"/>
          </a:ln>
        </p:spPr>
      </p:pic>
      <p:sp>
        <p:nvSpPr>
          <p:cNvPr id="112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30"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31"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32" name="ChatGPT         をクリック"/>
          <p:cNvSpPr txBox="1"/>
          <p:nvPr/>
        </p:nvSpPr>
        <p:spPr>
          <a:xfrm>
            <a:off x="8655919" y="2278033"/>
            <a:ext cx="7072161"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ChatGPT         をクリック</a:t>
            </a:r>
          </a:p>
        </p:txBody>
      </p:sp>
      <p:sp>
        <p:nvSpPr>
          <p:cNvPr id="1133" name="楕円"/>
          <p:cNvSpPr/>
          <p:nvPr/>
        </p:nvSpPr>
        <p:spPr>
          <a:xfrm>
            <a:off x="5377143" y="6651806"/>
            <a:ext cx="3176277" cy="1436025"/>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134" name="スクリーンショット 2023-12-13 16.33.43.png" descr="スクリーンショット 2023-12-13 16.33.43.png"/>
          <p:cNvPicPr>
            <a:picLocks noChangeAspect="1"/>
          </p:cNvPicPr>
          <p:nvPr/>
        </p:nvPicPr>
        <p:blipFill>
          <a:blip r:embed="rId3"/>
          <a:stretch>
            <a:fillRect/>
          </a:stretch>
        </p:blipFill>
        <p:spPr>
          <a:xfrm>
            <a:off x="11555841" y="1993367"/>
            <a:ext cx="1272317" cy="122338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 name="スクリーンショット 2023-11-14 18.13.05.png" descr="スクリーンショット 2023-11-14 18.13.05.png"/>
          <p:cNvPicPr>
            <a:picLocks noChangeAspect="1"/>
          </p:cNvPicPr>
          <p:nvPr/>
        </p:nvPicPr>
        <p:blipFill>
          <a:blip r:embed="rId2"/>
          <a:stretch>
            <a:fillRect/>
          </a:stretch>
        </p:blipFill>
        <p:spPr>
          <a:xfrm>
            <a:off x="4251500" y="3065302"/>
            <a:ext cx="15881000" cy="9010262"/>
          </a:xfrm>
          <a:prstGeom prst="rect">
            <a:avLst/>
          </a:prstGeom>
          <a:ln w="25400">
            <a:solidFill>
              <a:srgbClr val="000000"/>
            </a:solidFill>
            <a:miter lim="400000"/>
          </a:ln>
        </p:spPr>
      </p:pic>
      <p:sp>
        <p:nvSpPr>
          <p:cNvPr id="1137"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3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39"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40" name="Sign upをクリック"/>
          <p:cNvSpPr txBox="1"/>
          <p:nvPr/>
        </p:nvSpPr>
        <p:spPr>
          <a:xfrm>
            <a:off x="9429400" y="1978445"/>
            <a:ext cx="552520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700"/>
            </a:lvl1pPr>
          </a:lstStyle>
          <a:p>
            <a:r>
              <a:t>Sign upをクリック</a:t>
            </a:r>
          </a:p>
        </p:txBody>
      </p:sp>
      <p:sp>
        <p:nvSpPr>
          <p:cNvPr id="1141" name="2回目はLog in (もしくは自動でホーム画面に移動します)"/>
          <p:cNvSpPr txBox="1"/>
          <p:nvPr/>
        </p:nvSpPr>
        <p:spPr>
          <a:xfrm>
            <a:off x="4566296" y="12457570"/>
            <a:ext cx="15692794"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700"/>
            </a:lvl1pPr>
          </a:lstStyle>
          <a:p>
            <a:r>
              <a:t>2回目はLog in (もしくは自動でホーム画面に移動します)</a:t>
            </a:r>
          </a:p>
        </p:txBody>
      </p:sp>
      <p:sp>
        <p:nvSpPr>
          <p:cNvPr id="1142" name="楕円"/>
          <p:cNvSpPr/>
          <p:nvPr/>
        </p:nvSpPr>
        <p:spPr>
          <a:xfrm>
            <a:off x="16500885" y="6525686"/>
            <a:ext cx="3397382" cy="1270001"/>
          </a:xfrm>
          <a:prstGeom prst="ellipse">
            <a:avLst/>
          </a:prstGeom>
          <a:ln w="762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4" name="スクリーンショット 2023-11-14 18.13.24.png" descr="スクリーンショット 2023-11-14 18.13.24.png"/>
          <p:cNvPicPr>
            <a:picLocks noChangeAspect="1"/>
          </p:cNvPicPr>
          <p:nvPr/>
        </p:nvPicPr>
        <p:blipFill>
          <a:blip r:embed="rId2"/>
          <a:stretch>
            <a:fillRect/>
          </a:stretch>
        </p:blipFill>
        <p:spPr>
          <a:xfrm>
            <a:off x="4814392" y="3950455"/>
            <a:ext cx="14755216" cy="8392029"/>
          </a:xfrm>
          <a:prstGeom prst="rect">
            <a:avLst/>
          </a:prstGeom>
          <a:ln w="25400">
            <a:solidFill>
              <a:srgbClr val="000000"/>
            </a:solidFill>
            <a:miter lim="400000"/>
          </a:ln>
        </p:spPr>
      </p:pic>
      <p:sp>
        <p:nvSpPr>
          <p:cNvPr id="114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46"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47"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48" name="(メールアドレスを入力してアカウントを作成)…"/>
          <p:cNvSpPr txBox="1"/>
          <p:nvPr/>
        </p:nvSpPr>
        <p:spPr>
          <a:xfrm>
            <a:off x="2107310" y="2001922"/>
            <a:ext cx="20169379" cy="154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(メールアドレスを入力してアカウントを作成)</a:t>
            </a:r>
          </a:p>
          <a:p>
            <a:pPr>
              <a:defRPr sz="4500"/>
            </a:pPr>
            <a:r>
              <a:t>Googleアカウントで作成できるので、”Continue with Google”をクリック</a:t>
            </a:r>
          </a:p>
        </p:txBody>
      </p:sp>
      <p:sp>
        <p:nvSpPr>
          <p:cNvPr id="1149" name="楕円"/>
          <p:cNvSpPr/>
          <p:nvPr/>
        </p:nvSpPr>
        <p:spPr>
          <a:xfrm>
            <a:off x="9766102" y="9375988"/>
            <a:ext cx="4600246" cy="1270001"/>
          </a:xfrm>
          <a:prstGeom prst="ellipse">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1" name="スクリーンショット 2023-11-14 18.13.43.png" descr="スクリーンショット 2023-11-14 18.13.43.png"/>
          <p:cNvPicPr>
            <a:picLocks noChangeAspect="1"/>
          </p:cNvPicPr>
          <p:nvPr/>
        </p:nvPicPr>
        <p:blipFill>
          <a:blip r:embed="rId2"/>
          <a:stretch>
            <a:fillRect/>
          </a:stretch>
        </p:blipFill>
        <p:spPr>
          <a:xfrm>
            <a:off x="4533931" y="3141519"/>
            <a:ext cx="15316138" cy="8721690"/>
          </a:xfrm>
          <a:prstGeom prst="rect">
            <a:avLst/>
          </a:prstGeom>
          <a:ln w="25400">
            <a:solidFill>
              <a:srgbClr val="000000"/>
            </a:solidFill>
            <a:miter lim="400000"/>
          </a:ln>
        </p:spPr>
      </p:pic>
      <p:sp>
        <p:nvSpPr>
          <p:cNvPr id="1152"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53"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54"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55" name="自分のアカウントを選択"/>
          <p:cNvSpPr txBox="1"/>
          <p:nvPr/>
        </p:nvSpPr>
        <p:spPr>
          <a:xfrm>
            <a:off x="9061450" y="2038779"/>
            <a:ext cx="62611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自分のアカウントを選択</a:t>
            </a:r>
          </a:p>
        </p:txBody>
      </p:sp>
      <p:sp>
        <p:nvSpPr>
          <p:cNvPr id="1156" name="円形"/>
          <p:cNvSpPr/>
          <p:nvPr/>
        </p:nvSpPr>
        <p:spPr>
          <a:xfrm>
            <a:off x="10238661" y="7678271"/>
            <a:ext cx="293278" cy="297365"/>
          </a:xfrm>
          <a:prstGeom prst="ellipse">
            <a:avLst/>
          </a:prstGeom>
          <a:solidFill>
            <a:srgbClr val="3B86CB"/>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57" name="円形"/>
          <p:cNvSpPr/>
          <p:nvPr/>
        </p:nvSpPr>
        <p:spPr>
          <a:xfrm>
            <a:off x="10238661" y="7009538"/>
            <a:ext cx="293278" cy="297364"/>
          </a:xfrm>
          <a:prstGeom prst="ellipse">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58" name="四角形"/>
          <p:cNvSpPr/>
          <p:nvPr/>
        </p:nvSpPr>
        <p:spPr>
          <a:xfrm>
            <a:off x="10623550" y="7604211"/>
            <a:ext cx="733488" cy="193589"/>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59" name="四角形"/>
          <p:cNvSpPr/>
          <p:nvPr/>
        </p:nvSpPr>
        <p:spPr>
          <a:xfrm>
            <a:off x="10623550" y="7826461"/>
            <a:ext cx="1685901" cy="193589"/>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0" name="四角形"/>
          <p:cNvSpPr/>
          <p:nvPr/>
        </p:nvSpPr>
        <p:spPr>
          <a:xfrm>
            <a:off x="10623550" y="6950301"/>
            <a:ext cx="1302346" cy="193589"/>
          </a:xfrm>
          <a:prstGeom prst="rect">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1" name="四角形"/>
          <p:cNvSpPr/>
          <p:nvPr/>
        </p:nvSpPr>
        <p:spPr>
          <a:xfrm>
            <a:off x="10623550" y="7172551"/>
            <a:ext cx="1777306" cy="193589"/>
          </a:xfrm>
          <a:prstGeom prst="rect">
            <a:avLst/>
          </a:prstGeom>
          <a:solidFill>
            <a:srgbClr val="DD732C"/>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2" name="楕円"/>
          <p:cNvSpPr/>
          <p:nvPr/>
        </p:nvSpPr>
        <p:spPr>
          <a:xfrm>
            <a:off x="9750300" y="6634345"/>
            <a:ext cx="3048846" cy="941206"/>
          </a:xfrm>
          <a:prstGeom prst="ellipse">
            <a:avLst/>
          </a:prstGeom>
          <a:ln w="381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スクリーンショット 2023-11-14 18.14.31.png" descr="スクリーンショット 2023-11-14 18.14.31.png"/>
          <p:cNvPicPr>
            <a:picLocks noChangeAspect="1"/>
          </p:cNvPicPr>
          <p:nvPr/>
        </p:nvPicPr>
        <p:blipFill>
          <a:blip r:embed="rId2"/>
          <a:stretch>
            <a:fillRect/>
          </a:stretch>
        </p:blipFill>
        <p:spPr>
          <a:xfrm>
            <a:off x="4191790" y="3191324"/>
            <a:ext cx="16000420" cy="9111352"/>
          </a:xfrm>
          <a:prstGeom prst="rect">
            <a:avLst/>
          </a:prstGeom>
          <a:ln w="25400">
            <a:solidFill>
              <a:srgbClr val="000000"/>
            </a:solidFill>
            <a:miter lim="400000"/>
          </a:ln>
        </p:spPr>
      </p:pic>
      <p:sp>
        <p:nvSpPr>
          <p:cNvPr id="116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6"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67"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68" name="四角形"/>
          <p:cNvSpPr/>
          <p:nvPr/>
        </p:nvSpPr>
        <p:spPr>
          <a:xfrm>
            <a:off x="10350143" y="6642100"/>
            <a:ext cx="671857" cy="386633"/>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69" name="四角形"/>
          <p:cNvSpPr/>
          <p:nvPr/>
        </p:nvSpPr>
        <p:spPr>
          <a:xfrm>
            <a:off x="12371544" y="6642100"/>
            <a:ext cx="671858" cy="386633"/>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70" name="名前"/>
          <p:cNvSpPr txBox="1"/>
          <p:nvPr/>
        </p:nvSpPr>
        <p:spPr>
          <a:xfrm>
            <a:off x="10374921" y="6657616"/>
            <a:ext cx="622301" cy="35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vl1pPr>
          </a:lstStyle>
          <a:p>
            <a:r>
              <a:t>名前</a:t>
            </a:r>
          </a:p>
        </p:txBody>
      </p:sp>
      <p:sp>
        <p:nvSpPr>
          <p:cNvPr id="1171" name="姓"/>
          <p:cNvSpPr txBox="1"/>
          <p:nvPr/>
        </p:nvSpPr>
        <p:spPr>
          <a:xfrm>
            <a:off x="12428006" y="6657616"/>
            <a:ext cx="368301" cy="35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vl1pPr>
          </a:lstStyle>
          <a:p>
            <a:r>
              <a:t>姓</a:t>
            </a:r>
          </a:p>
        </p:txBody>
      </p:sp>
      <p:sp>
        <p:nvSpPr>
          <p:cNvPr id="1172" name="名前、誕生日を入力してクリック"/>
          <p:cNvSpPr txBox="1"/>
          <p:nvPr/>
        </p:nvSpPr>
        <p:spPr>
          <a:xfrm>
            <a:off x="8147685" y="2076382"/>
            <a:ext cx="808863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名前、誕生日を入力してクリック</a:t>
            </a:r>
          </a:p>
        </p:txBody>
      </p:sp>
      <p:sp>
        <p:nvSpPr>
          <p:cNvPr id="1173" name="楕円"/>
          <p:cNvSpPr/>
          <p:nvPr/>
        </p:nvSpPr>
        <p:spPr>
          <a:xfrm>
            <a:off x="9742965" y="7657352"/>
            <a:ext cx="4898071" cy="1270001"/>
          </a:xfrm>
          <a:prstGeom prst="ellipse">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5" name="スクリーンショット 2023-11-14 18.15.45.png" descr="スクリーンショット 2023-11-14 18.15.45.png"/>
          <p:cNvPicPr>
            <a:picLocks noChangeAspect="1"/>
          </p:cNvPicPr>
          <p:nvPr/>
        </p:nvPicPr>
        <p:blipFill>
          <a:blip r:embed="rId2"/>
          <a:stretch>
            <a:fillRect/>
          </a:stretch>
        </p:blipFill>
        <p:spPr>
          <a:xfrm>
            <a:off x="5337086" y="3753347"/>
            <a:ext cx="13709828" cy="7797465"/>
          </a:xfrm>
          <a:prstGeom prst="rect">
            <a:avLst/>
          </a:prstGeom>
          <a:ln w="25400">
            <a:solidFill>
              <a:srgbClr val="000000"/>
            </a:solidFill>
            <a:miter lim="400000"/>
          </a:ln>
        </p:spPr>
      </p:pic>
      <p:sp>
        <p:nvSpPr>
          <p:cNvPr id="1176"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77"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78"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79" name="電話番号を入力してクリック(+81なので090~始まりなら90~から)"/>
          <p:cNvSpPr txBox="1"/>
          <p:nvPr/>
        </p:nvSpPr>
        <p:spPr>
          <a:xfrm>
            <a:off x="4181454" y="2357393"/>
            <a:ext cx="16462478"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電話番号を入力してクリック(+81なので090~始まりなら90~から)</a:t>
            </a:r>
          </a:p>
        </p:txBody>
      </p:sp>
      <p:sp>
        <p:nvSpPr>
          <p:cNvPr id="1180" name="電話番号宛てに認証コードが送られるため正しく入力するようにしてください"/>
          <p:cNvSpPr txBox="1"/>
          <p:nvPr/>
        </p:nvSpPr>
        <p:spPr>
          <a:xfrm>
            <a:off x="3042378" y="12592777"/>
            <a:ext cx="18740629"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1"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42" name="自然言語の処理"/>
          <p:cNvSpPr txBox="1"/>
          <p:nvPr/>
        </p:nvSpPr>
        <p:spPr>
          <a:xfrm>
            <a:off x="9023350" y="313320"/>
            <a:ext cx="6337301" cy="99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solidFill>
                  <a:srgbClr val="FFFFFF"/>
                </a:solidFill>
              </a:defRPr>
            </a:lvl1pPr>
          </a:lstStyle>
          <a:p>
            <a:r>
              <a:t>自然言語の処理</a:t>
            </a:r>
          </a:p>
        </p:txBody>
      </p:sp>
      <p:sp>
        <p:nvSpPr>
          <p:cNvPr id="143" name="自然言語も画像と同様に数値のデータに置き換えることで処理が可能"/>
          <p:cNvSpPr txBox="1"/>
          <p:nvPr/>
        </p:nvSpPr>
        <p:spPr>
          <a:xfrm>
            <a:off x="3580638" y="12075775"/>
            <a:ext cx="18594325"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自然言語も画像と同様に数値のデータに置き換えることで処理が可能</a:t>
            </a:r>
          </a:p>
        </p:txBody>
      </p:sp>
      <p:sp>
        <p:nvSpPr>
          <p:cNvPr id="144" name="自然言語をコンピュータに理解するにはどうすればよい？"/>
          <p:cNvSpPr txBox="1"/>
          <p:nvPr/>
        </p:nvSpPr>
        <p:spPr>
          <a:xfrm>
            <a:off x="4384103" y="2220575"/>
            <a:ext cx="15615794"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自然言語をコンピュータに理解するにはどうすればよい？</a:t>
            </a:r>
          </a:p>
        </p:txBody>
      </p:sp>
      <p:pic>
        <p:nvPicPr>
          <p:cNvPr id="145" name="pasted-image.png" descr="pasted-image.png"/>
          <p:cNvPicPr>
            <a:picLocks noChangeAspect="1"/>
          </p:cNvPicPr>
          <p:nvPr/>
        </p:nvPicPr>
        <p:blipFill>
          <a:blip r:embed="rId2"/>
          <a:srcRect l="1032" t="465" r="75461" b="75139"/>
          <a:stretch>
            <a:fillRect/>
          </a:stretch>
        </p:blipFill>
        <p:spPr>
          <a:xfrm>
            <a:off x="423068" y="4435410"/>
            <a:ext cx="5691656" cy="4813980"/>
          </a:xfrm>
          <a:prstGeom prst="rect">
            <a:avLst/>
          </a:prstGeom>
          <a:ln w="12700">
            <a:miter lim="400000"/>
          </a:ln>
        </p:spPr>
      </p:pic>
      <p:sp>
        <p:nvSpPr>
          <p:cNvPr id="146" name="矢印"/>
          <p:cNvSpPr/>
          <p:nvPr/>
        </p:nvSpPr>
        <p:spPr>
          <a:xfrm>
            <a:off x="6299200" y="6611600"/>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7" name="配列データ"/>
          <p:cNvSpPr txBox="1"/>
          <p:nvPr/>
        </p:nvSpPr>
        <p:spPr>
          <a:xfrm>
            <a:off x="8356996" y="10015200"/>
            <a:ext cx="30988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配列データ</a:t>
            </a:r>
          </a:p>
        </p:txBody>
      </p:sp>
      <p:pic>
        <p:nvPicPr>
          <p:cNvPr id="148" name="pasted-image.png" descr="pasted-image.png"/>
          <p:cNvPicPr>
            <a:picLocks noChangeAspect="1"/>
          </p:cNvPicPr>
          <p:nvPr/>
        </p:nvPicPr>
        <p:blipFill>
          <a:blip r:embed="rId3"/>
          <a:srcRect t="20196"/>
          <a:stretch>
            <a:fillRect/>
          </a:stretch>
        </p:blipFill>
        <p:spPr>
          <a:xfrm>
            <a:off x="7753746" y="5002668"/>
            <a:ext cx="4305201" cy="4487989"/>
          </a:xfrm>
          <a:prstGeom prst="rect">
            <a:avLst/>
          </a:prstGeom>
          <a:ln w="12700">
            <a:miter lim="400000"/>
          </a:ln>
        </p:spPr>
      </p:pic>
      <p:sp>
        <p:nvSpPr>
          <p:cNvPr id="149" name="画像"/>
          <p:cNvSpPr txBox="1"/>
          <p:nvPr/>
        </p:nvSpPr>
        <p:spPr>
          <a:xfrm>
            <a:off x="2961702" y="10015200"/>
            <a:ext cx="13081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画像</a:t>
            </a:r>
          </a:p>
        </p:txBody>
      </p:sp>
      <p:sp>
        <p:nvSpPr>
          <p:cNvPr id="150" name="矢印"/>
          <p:cNvSpPr/>
          <p:nvPr/>
        </p:nvSpPr>
        <p:spPr>
          <a:xfrm rot="5400000">
            <a:off x="19126200" y="8184812"/>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1" name="配列データ"/>
          <p:cNvSpPr txBox="1"/>
          <p:nvPr/>
        </p:nvSpPr>
        <p:spPr>
          <a:xfrm>
            <a:off x="13102652" y="10015200"/>
            <a:ext cx="30988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配列データ</a:t>
            </a:r>
          </a:p>
        </p:txBody>
      </p:sp>
      <p:sp>
        <p:nvSpPr>
          <p:cNvPr id="152" name="自然言語"/>
          <p:cNvSpPr txBox="1"/>
          <p:nvPr/>
        </p:nvSpPr>
        <p:spPr>
          <a:xfrm>
            <a:off x="13401102" y="4739019"/>
            <a:ext cx="25019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a:t>
            </a:r>
          </a:p>
        </p:txBody>
      </p:sp>
      <p:sp>
        <p:nvSpPr>
          <p:cNvPr id="153" name="“深層学習は難しい”"/>
          <p:cNvSpPr txBox="1"/>
          <p:nvPr/>
        </p:nvSpPr>
        <p:spPr>
          <a:xfrm>
            <a:off x="17449303" y="4739019"/>
            <a:ext cx="6201173"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“深層学習は難しい”</a:t>
            </a:r>
          </a:p>
        </p:txBody>
      </p:sp>
      <p:sp>
        <p:nvSpPr>
          <p:cNvPr id="154" name="[1232, 323, 32]"/>
          <p:cNvSpPr txBox="1"/>
          <p:nvPr/>
        </p:nvSpPr>
        <p:spPr>
          <a:xfrm>
            <a:off x="17196383" y="10040600"/>
            <a:ext cx="4715740"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[1232, 323, 32]</a:t>
            </a:r>
          </a:p>
        </p:txBody>
      </p:sp>
      <p:sp>
        <p:nvSpPr>
          <p:cNvPr id="155" name="“深層学習” “は” “難しい”"/>
          <p:cNvSpPr txBox="1"/>
          <p:nvPr/>
        </p:nvSpPr>
        <p:spPr>
          <a:xfrm>
            <a:off x="15899034" y="6894175"/>
            <a:ext cx="7310438"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“深層学習” “は” “難しい”</a:t>
            </a:r>
          </a:p>
        </p:txBody>
      </p:sp>
      <p:sp>
        <p:nvSpPr>
          <p:cNvPr id="156" name="角丸四角形"/>
          <p:cNvSpPr/>
          <p:nvPr/>
        </p:nvSpPr>
        <p:spPr>
          <a:xfrm>
            <a:off x="355600" y="3479800"/>
            <a:ext cx="11451134" cy="7658100"/>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 name="角丸四角形"/>
          <p:cNvSpPr/>
          <p:nvPr/>
        </p:nvSpPr>
        <p:spPr>
          <a:xfrm>
            <a:off x="12256293" y="3417550"/>
            <a:ext cx="11451135" cy="7658101"/>
          </a:xfrm>
          <a:prstGeom prst="roundRect">
            <a:avLst>
              <a:gd name="adj" fmla="val 14531"/>
            </a:avLst>
          </a:prstGeom>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 name="スクリーンショット 2023-11-14 18.17.03.png" descr="スクリーンショット 2023-11-14 18.17.03.png"/>
          <p:cNvPicPr>
            <a:picLocks noChangeAspect="1"/>
          </p:cNvPicPr>
          <p:nvPr/>
        </p:nvPicPr>
        <p:blipFill>
          <a:blip r:embed="rId2"/>
          <a:stretch>
            <a:fillRect/>
          </a:stretch>
        </p:blipFill>
        <p:spPr>
          <a:xfrm>
            <a:off x="4920447" y="3496191"/>
            <a:ext cx="14984491" cy="8501618"/>
          </a:xfrm>
          <a:prstGeom prst="rect">
            <a:avLst/>
          </a:prstGeom>
          <a:ln w="25400">
            <a:solidFill>
              <a:srgbClr val="000000"/>
            </a:solidFill>
            <a:miter lim="400000"/>
          </a:ln>
        </p:spPr>
      </p:pic>
      <p:sp>
        <p:nvSpPr>
          <p:cNvPr id="1183"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84"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85"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86" name="電話番号宛てに認証コードが送られるため正しく入力するようにしてください"/>
          <p:cNvSpPr txBox="1"/>
          <p:nvPr/>
        </p:nvSpPr>
        <p:spPr>
          <a:xfrm>
            <a:off x="3042378" y="12592777"/>
            <a:ext cx="18740629"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
        <p:nvSpPr>
          <p:cNvPr id="1187" name="電話番号宛てに送られた認証コードを入力"/>
          <p:cNvSpPr txBox="1"/>
          <p:nvPr/>
        </p:nvSpPr>
        <p:spPr>
          <a:xfrm>
            <a:off x="7288242" y="2266223"/>
            <a:ext cx="1024890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電話番号宛てに送られた認証コードを入力</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9" name="スクリーンショット 2023-11-14 18.17.24.png" descr="スクリーンショット 2023-11-14 18.17.24.png"/>
          <p:cNvPicPr>
            <a:picLocks noChangeAspect="1"/>
          </p:cNvPicPr>
          <p:nvPr/>
        </p:nvPicPr>
        <p:blipFill>
          <a:blip r:embed="rId2"/>
          <a:stretch>
            <a:fillRect/>
          </a:stretch>
        </p:blipFill>
        <p:spPr>
          <a:xfrm>
            <a:off x="4327655" y="3290538"/>
            <a:ext cx="15728690" cy="8912924"/>
          </a:xfrm>
          <a:prstGeom prst="rect">
            <a:avLst/>
          </a:prstGeom>
          <a:ln w="25400">
            <a:solidFill>
              <a:srgbClr val="000000"/>
            </a:solidFill>
            <a:miter lim="400000"/>
          </a:ln>
        </p:spPr>
      </p:pic>
      <p:sp>
        <p:nvSpPr>
          <p:cNvPr id="119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9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92"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193" name="電話番号宛てに認証コードが送られるため正しく入力するようにしてください"/>
          <p:cNvSpPr txBox="1"/>
          <p:nvPr/>
        </p:nvSpPr>
        <p:spPr>
          <a:xfrm>
            <a:off x="3042378" y="12592777"/>
            <a:ext cx="18740629"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電話番号宛てに認証コードが送られるため正しく入力するようにしてください</a:t>
            </a:r>
          </a:p>
        </p:txBody>
      </p:sp>
      <p:sp>
        <p:nvSpPr>
          <p:cNvPr id="1194" name="“Okay, let’s go”をクリック"/>
          <p:cNvSpPr txBox="1"/>
          <p:nvPr/>
        </p:nvSpPr>
        <p:spPr>
          <a:xfrm>
            <a:off x="8848704" y="2266223"/>
            <a:ext cx="7127978"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“Okay, let’s go”をクリック</a:t>
            </a:r>
          </a:p>
        </p:txBody>
      </p:sp>
      <p:sp>
        <p:nvSpPr>
          <p:cNvPr id="1195" name="四角形"/>
          <p:cNvSpPr/>
          <p:nvPr/>
        </p:nvSpPr>
        <p:spPr>
          <a:xfrm>
            <a:off x="4469608" y="11644661"/>
            <a:ext cx="1760753" cy="482600"/>
          </a:xfrm>
          <a:prstGeom prst="rect">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198"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199" name="ChatGPTの導入"/>
          <p:cNvSpPr txBox="1"/>
          <p:nvPr/>
        </p:nvSpPr>
        <p:spPr>
          <a:xfrm>
            <a:off x="9650950" y="403219"/>
            <a:ext cx="55234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ChatGPTの導入</a:t>
            </a:r>
          </a:p>
        </p:txBody>
      </p:sp>
      <p:sp>
        <p:nvSpPr>
          <p:cNvPr id="1200" name="非常に更新が早いので表示画面のレイアウトは変更されている可能性があります。"/>
          <p:cNvSpPr txBox="1"/>
          <p:nvPr/>
        </p:nvSpPr>
        <p:spPr>
          <a:xfrm>
            <a:off x="2522313" y="10978885"/>
            <a:ext cx="19780759"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非常に更新が早いので表示画面のレイアウトは変更されている可能性があります。</a:t>
            </a:r>
          </a:p>
        </p:txBody>
      </p:sp>
      <p:sp>
        <p:nvSpPr>
          <p:cNvPr id="1201" name="このようなメイン画面が表示されればOKです"/>
          <p:cNvSpPr txBox="1"/>
          <p:nvPr/>
        </p:nvSpPr>
        <p:spPr>
          <a:xfrm>
            <a:off x="5809327" y="2486430"/>
            <a:ext cx="1320673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このようなメイン画面が表示されればOKです</a:t>
            </a:r>
          </a:p>
        </p:txBody>
      </p:sp>
      <p:pic>
        <p:nvPicPr>
          <p:cNvPr id="1202" name="Untitled.png" descr="Untitled.png"/>
          <p:cNvPicPr>
            <a:picLocks noChangeAspect="1"/>
          </p:cNvPicPr>
          <p:nvPr/>
        </p:nvPicPr>
        <p:blipFill>
          <a:blip r:embed="rId2"/>
          <a:stretch>
            <a:fillRect/>
          </a:stretch>
        </p:blipFill>
        <p:spPr>
          <a:xfrm>
            <a:off x="765817" y="4113021"/>
            <a:ext cx="11437078" cy="5975874"/>
          </a:xfrm>
          <a:prstGeom prst="rect">
            <a:avLst/>
          </a:prstGeom>
          <a:ln w="25400">
            <a:solidFill>
              <a:srgbClr val="000000"/>
            </a:solidFill>
            <a:miter lim="400000"/>
          </a:ln>
        </p:spPr>
      </p:pic>
      <p:pic>
        <p:nvPicPr>
          <p:cNvPr id="1203" name="スクリーンショット 2023-12-13 17.30.37.png" descr="スクリーンショット 2023-12-13 17.30.37.png"/>
          <p:cNvPicPr>
            <a:picLocks noChangeAspect="1"/>
          </p:cNvPicPr>
          <p:nvPr/>
        </p:nvPicPr>
        <p:blipFill>
          <a:blip r:embed="rId3"/>
          <a:stretch>
            <a:fillRect/>
          </a:stretch>
        </p:blipFill>
        <p:spPr>
          <a:xfrm>
            <a:off x="12893030" y="4113021"/>
            <a:ext cx="10678824" cy="5975874"/>
          </a:xfrm>
          <a:prstGeom prst="rect">
            <a:avLst/>
          </a:prstGeom>
          <a:ln w="25400">
            <a:solidFill>
              <a:srgbClr val="000000"/>
            </a:solidFill>
            <a:miter lim="400000"/>
          </a:ln>
        </p:spPr>
      </p:pic>
      <p:sp>
        <p:nvSpPr>
          <p:cNvPr id="1204" name="(少し前が左の画面、スライド作成時点(2023/12/12)は右の画面)"/>
          <p:cNvSpPr txBox="1"/>
          <p:nvPr/>
        </p:nvSpPr>
        <p:spPr>
          <a:xfrm>
            <a:off x="4051173" y="12139463"/>
            <a:ext cx="162816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(少し前が左の画面、スライド作成時点(2023/12/12)は右の画面)</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07"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08"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1209" name="(少し前が左の画面、スライド作成時点(2023/12/12)は右の画面)"/>
          <p:cNvSpPr txBox="1"/>
          <p:nvPr/>
        </p:nvSpPr>
        <p:spPr>
          <a:xfrm>
            <a:off x="4051173" y="12139463"/>
            <a:ext cx="16281655"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(少し前が左の画面、スライド作成時点(2023/12/12)は右の画面)</a:t>
            </a:r>
          </a:p>
        </p:txBody>
      </p:sp>
      <p:sp>
        <p:nvSpPr>
          <p:cNvPr id="1210" name="①ChatGPTとMyGPTs(有料版のみ)…"/>
          <p:cNvSpPr txBox="1"/>
          <p:nvPr/>
        </p:nvSpPr>
        <p:spPr>
          <a:xfrm>
            <a:off x="1108136" y="2187566"/>
            <a:ext cx="9120227"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①ChatGPTとMyGPTs(有料版のみ)</a:t>
            </a:r>
          </a:p>
          <a:p>
            <a:pPr algn="l">
              <a:defRPr sz="4200"/>
            </a:pPr>
            <a:r>
              <a:t>右の　　で新たなチャットを作成</a:t>
            </a:r>
          </a:p>
        </p:txBody>
      </p:sp>
      <p:pic>
        <p:nvPicPr>
          <p:cNvPr id="1211" name="スクリーンショット 2023-12-13 18.05.30.png" descr="スクリーンショット 2023-12-13 18.05.30.png"/>
          <p:cNvPicPr>
            <a:picLocks noChangeAspect="1"/>
          </p:cNvPicPr>
          <p:nvPr/>
        </p:nvPicPr>
        <p:blipFill>
          <a:blip r:embed="rId2"/>
          <a:stretch>
            <a:fillRect/>
          </a:stretch>
        </p:blipFill>
        <p:spPr>
          <a:xfrm>
            <a:off x="11128359" y="2200266"/>
            <a:ext cx="12317458" cy="9348071"/>
          </a:xfrm>
          <a:prstGeom prst="rect">
            <a:avLst/>
          </a:prstGeom>
          <a:ln w="25400">
            <a:solidFill>
              <a:srgbClr val="000000"/>
            </a:solidFill>
            <a:miter lim="400000"/>
          </a:ln>
        </p:spPr>
      </p:pic>
      <p:sp>
        <p:nvSpPr>
          <p:cNvPr id="1212" name="四角形"/>
          <p:cNvSpPr/>
          <p:nvPr/>
        </p:nvSpPr>
        <p:spPr>
          <a:xfrm>
            <a:off x="11169480" y="2251066"/>
            <a:ext cx="2726713" cy="147839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213" name="スクリーンショット 2023-12-13 18.07.31.png" descr="スクリーンショット 2023-12-13 18.07.31.png"/>
          <p:cNvPicPr>
            <a:picLocks noChangeAspect="1"/>
          </p:cNvPicPr>
          <p:nvPr/>
        </p:nvPicPr>
        <p:blipFill>
          <a:blip r:embed="rId3"/>
          <a:stretch>
            <a:fillRect/>
          </a:stretch>
        </p:blipFill>
        <p:spPr>
          <a:xfrm>
            <a:off x="2329493" y="3023227"/>
            <a:ext cx="769697" cy="6350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16"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17"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1218" name="②過去のチャット履歴"/>
          <p:cNvSpPr txBox="1"/>
          <p:nvPr/>
        </p:nvSpPr>
        <p:spPr>
          <a:xfrm>
            <a:off x="1108136" y="2587615"/>
            <a:ext cx="54483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②過去のチャット履歴</a:t>
            </a:r>
          </a:p>
        </p:txBody>
      </p:sp>
      <p:pic>
        <p:nvPicPr>
          <p:cNvPr id="1219" name="スクリーンショット 2023-12-13 18.05.30.png" descr="スクリーンショット 2023-12-13 18.05.30.png"/>
          <p:cNvPicPr>
            <a:picLocks noChangeAspect="1"/>
          </p:cNvPicPr>
          <p:nvPr/>
        </p:nvPicPr>
        <p:blipFill>
          <a:blip r:embed="rId2"/>
          <a:stretch>
            <a:fillRect/>
          </a:stretch>
        </p:blipFill>
        <p:spPr>
          <a:xfrm>
            <a:off x="11128359" y="2200266"/>
            <a:ext cx="12317458" cy="9348071"/>
          </a:xfrm>
          <a:prstGeom prst="rect">
            <a:avLst/>
          </a:prstGeom>
          <a:ln w="25400">
            <a:solidFill>
              <a:srgbClr val="000000"/>
            </a:solidFill>
            <a:miter lim="400000"/>
          </a:ln>
        </p:spPr>
      </p:pic>
      <p:sp>
        <p:nvSpPr>
          <p:cNvPr id="1220" name="四角形"/>
          <p:cNvSpPr/>
          <p:nvPr/>
        </p:nvSpPr>
        <p:spPr>
          <a:xfrm>
            <a:off x="11172840" y="3767544"/>
            <a:ext cx="2726713" cy="7114517"/>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1" name="タイトルはChatGPTが対話から判断した…"/>
          <p:cNvSpPr txBox="1"/>
          <p:nvPr/>
        </p:nvSpPr>
        <p:spPr>
          <a:xfrm>
            <a:off x="506397" y="3993524"/>
            <a:ext cx="10096348"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タイトルはChatGPTが対話から判断した</a:t>
            </a:r>
          </a:p>
          <a:p>
            <a:pPr algn="l">
              <a:defRPr sz="4200"/>
            </a:pPr>
            <a:r>
              <a:t>タイトルが自動生成されます</a:t>
            </a:r>
          </a:p>
        </p:txBody>
      </p:sp>
      <p:sp>
        <p:nvSpPr>
          <p:cNvPr id="1222" name="履歴をクリックすると右に  が表示され、…"/>
          <p:cNvSpPr txBox="1"/>
          <p:nvPr/>
        </p:nvSpPr>
        <p:spPr>
          <a:xfrm>
            <a:off x="522457" y="6315776"/>
            <a:ext cx="10782301"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履歴をクリックすると右に　　が表示され、</a:t>
            </a:r>
          </a:p>
          <a:p>
            <a:pPr algn="l">
              <a:defRPr sz="4200"/>
            </a:pPr>
            <a:r>
              <a:t>チャットの共有、名前変更、削除が出来る</a:t>
            </a:r>
          </a:p>
        </p:txBody>
      </p:sp>
      <p:pic>
        <p:nvPicPr>
          <p:cNvPr id="1223" name="スクリーンショット 2023-12-13 18.25.42.png" descr="スクリーンショット 2023-12-13 18.25.42.png"/>
          <p:cNvPicPr>
            <a:picLocks noChangeAspect="1"/>
          </p:cNvPicPr>
          <p:nvPr/>
        </p:nvPicPr>
        <p:blipFill>
          <a:blip r:embed="rId3"/>
          <a:stretch>
            <a:fillRect/>
          </a:stretch>
        </p:blipFill>
        <p:spPr>
          <a:xfrm>
            <a:off x="15117258" y="4299958"/>
            <a:ext cx="5283201" cy="3187701"/>
          </a:xfrm>
          <a:prstGeom prst="rect">
            <a:avLst/>
          </a:prstGeom>
          <a:ln w="25400">
            <a:solidFill>
              <a:srgbClr val="000000"/>
            </a:solidFill>
            <a:miter lim="400000"/>
          </a:ln>
        </p:spPr>
      </p:pic>
      <p:pic>
        <p:nvPicPr>
          <p:cNvPr id="1224" name="スクリーンショット 2023-12-13 18.26.07.png" descr="スクリーンショット 2023-12-13 18.26.07.png"/>
          <p:cNvPicPr>
            <a:picLocks noChangeAspect="1"/>
          </p:cNvPicPr>
          <p:nvPr/>
        </p:nvPicPr>
        <p:blipFill>
          <a:blip r:embed="rId4"/>
          <a:stretch>
            <a:fillRect/>
          </a:stretch>
        </p:blipFill>
        <p:spPr>
          <a:xfrm>
            <a:off x="7192928" y="6318966"/>
            <a:ext cx="635000" cy="635001"/>
          </a:xfrm>
          <a:prstGeom prst="rect">
            <a:avLst/>
          </a:prstGeom>
          <a:ln w="12700">
            <a:miter lim="400000"/>
          </a:ln>
        </p:spPr>
      </p:pic>
      <p:sp>
        <p:nvSpPr>
          <p:cNvPr id="1225" name="対話内容は記憶されており、しばらく時間…"/>
          <p:cNvSpPr txBox="1"/>
          <p:nvPr/>
        </p:nvSpPr>
        <p:spPr>
          <a:xfrm>
            <a:off x="522457" y="8237978"/>
            <a:ext cx="10227565" cy="223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対話内容は記憶されており、しばらく時間</a:t>
            </a:r>
          </a:p>
          <a:p>
            <a:pPr algn="l">
              <a:defRPr sz="4200"/>
            </a:pPr>
            <a:r>
              <a:t>が経過しても会話が続けられる(2022年</a:t>
            </a:r>
          </a:p>
          <a:p>
            <a:pPr algn="l">
              <a:defRPr sz="4200"/>
            </a:pPr>
            <a:r>
              <a:t>2月の開始時までは確認ずみ)</a:t>
            </a:r>
          </a:p>
        </p:txBody>
      </p:sp>
      <p:sp>
        <p:nvSpPr>
          <p:cNvPr id="1226" name="(私見：後で見返したい対話は名前を変える…"/>
          <p:cNvSpPr txBox="1"/>
          <p:nvPr/>
        </p:nvSpPr>
        <p:spPr>
          <a:xfrm>
            <a:off x="414176" y="11250236"/>
            <a:ext cx="10444126"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(私見：後で見返したい対話は名前を変える</a:t>
            </a:r>
          </a:p>
          <a:p>
            <a:pPr algn="l">
              <a:defRPr sz="4200"/>
            </a:pPr>
            <a:r>
              <a:t>か共有しておくと便利だと思います。)</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29"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30"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1231" name="③自分のアカウント情報"/>
          <p:cNvSpPr txBox="1"/>
          <p:nvPr/>
        </p:nvSpPr>
        <p:spPr>
          <a:xfrm>
            <a:off x="1108136" y="2587615"/>
            <a:ext cx="59817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③自分のアカウント情報</a:t>
            </a:r>
          </a:p>
        </p:txBody>
      </p:sp>
      <p:pic>
        <p:nvPicPr>
          <p:cNvPr id="1232" name="スクリーンショット 2023-12-13 18.05.30.png" descr="スクリーンショット 2023-12-13 18.05.30.png"/>
          <p:cNvPicPr>
            <a:picLocks noChangeAspect="1"/>
          </p:cNvPicPr>
          <p:nvPr/>
        </p:nvPicPr>
        <p:blipFill>
          <a:blip r:embed="rId2"/>
          <a:stretch>
            <a:fillRect/>
          </a:stretch>
        </p:blipFill>
        <p:spPr>
          <a:xfrm>
            <a:off x="11128359" y="2200266"/>
            <a:ext cx="12317458" cy="9348071"/>
          </a:xfrm>
          <a:prstGeom prst="rect">
            <a:avLst/>
          </a:prstGeom>
          <a:ln w="25400">
            <a:solidFill>
              <a:srgbClr val="000000"/>
            </a:solidFill>
            <a:miter lim="400000"/>
          </a:ln>
        </p:spPr>
      </p:pic>
      <p:sp>
        <p:nvSpPr>
          <p:cNvPr id="1233" name="四角形"/>
          <p:cNvSpPr/>
          <p:nvPr/>
        </p:nvSpPr>
        <p:spPr>
          <a:xfrm>
            <a:off x="11150936" y="10798370"/>
            <a:ext cx="2726713" cy="679450"/>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34" name="マイプラン：有料プランへの変更など"/>
          <p:cNvSpPr txBox="1"/>
          <p:nvPr/>
        </p:nvSpPr>
        <p:spPr>
          <a:xfrm>
            <a:off x="506397" y="4393574"/>
            <a:ext cx="915543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マイプラン：有料プランへの変更など</a:t>
            </a:r>
          </a:p>
        </p:txBody>
      </p:sp>
      <p:sp>
        <p:nvSpPr>
          <p:cNvPr id="1235" name="私のGPTs：専用GPTへのカスタム(有料)"/>
          <p:cNvSpPr txBox="1"/>
          <p:nvPr/>
        </p:nvSpPr>
        <p:spPr>
          <a:xfrm>
            <a:off x="576616" y="6315775"/>
            <a:ext cx="10070212"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私のGPTs：専用GPTへのカスタム(有料)</a:t>
            </a:r>
          </a:p>
        </p:txBody>
      </p:sp>
      <p:sp>
        <p:nvSpPr>
          <p:cNvPr id="1236" name="カスタム指示：ChatGPTをカスタム…"/>
          <p:cNvSpPr txBox="1"/>
          <p:nvPr/>
        </p:nvSpPr>
        <p:spPr>
          <a:xfrm>
            <a:off x="598675" y="8044694"/>
            <a:ext cx="8970874"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カスタム指示：ChatGPTをカスタム</a:t>
            </a:r>
          </a:p>
          <a:p>
            <a:pPr algn="l">
              <a:defRPr sz="4200"/>
            </a:pPr>
            <a:r>
              <a:t>　　　　　　　(後述)</a:t>
            </a:r>
          </a:p>
        </p:txBody>
      </p:sp>
      <p:sp>
        <p:nvSpPr>
          <p:cNvPr id="1237" name="プラス設定&amp;ベータ：追加設定(後述)"/>
          <p:cNvSpPr txBox="1"/>
          <p:nvPr/>
        </p:nvSpPr>
        <p:spPr>
          <a:xfrm>
            <a:off x="604542" y="10377527"/>
            <a:ext cx="895914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プラス設定&amp;ベータ：追加設定(後述)</a:t>
            </a:r>
          </a:p>
        </p:txBody>
      </p:sp>
      <p:pic>
        <p:nvPicPr>
          <p:cNvPr id="1238" name="スクリーンショット 2023-12-13 18.32.55.png" descr="スクリーンショット 2023-12-13 18.32.55.png"/>
          <p:cNvPicPr>
            <a:picLocks noChangeAspect="1"/>
          </p:cNvPicPr>
          <p:nvPr/>
        </p:nvPicPr>
        <p:blipFill>
          <a:blip r:embed="rId3"/>
          <a:stretch>
            <a:fillRect/>
          </a:stretch>
        </p:blipFill>
        <p:spPr>
          <a:xfrm>
            <a:off x="14556185" y="3768376"/>
            <a:ext cx="4637458" cy="5472199"/>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42" name="カスタム指示"/>
          <p:cNvSpPr txBox="1"/>
          <p:nvPr/>
        </p:nvSpPr>
        <p:spPr>
          <a:xfrm>
            <a:off x="10284490" y="403219"/>
            <a:ext cx="425640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カスタム指示</a:t>
            </a:r>
          </a:p>
        </p:txBody>
      </p:sp>
      <p:sp>
        <p:nvSpPr>
          <p:cNvPr id="1243" name="自分好みの対応に変化させることが出来る"/>
          <p:cNvSpPr txBox="1"/>
          <p:nvPr/>
        </p:nvSpPr>
        <p:spPr>
          <a:xfrm>
            <a:off x="7288242" y="12717861"/>
            <a:ext cx="1024890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自分好みの対応に変化させることが出来る</a:t>
            </a:r>
          </a:p>
        </p:txBody>
      </p:sp>
      <p:pic>
        <p:nvPicPr>
          <p:cNvPr id="1244" name="スクリーンショット 2023-12-13 18.56.06.png" descr="スクリーンショット 2023-12-13 18.56.06.png"/>
          <p:cNvPicPr>
            <a:picLocks noChangeAspect="1"/>
          </p:cNvPicPr>
          <p:nvPr/>
        </p:nvPicPr>
        <p:blipFill>
          <a:blip r:embed="rId2"/>
          <a:stretch>
            <a:fillRect/>
          </a:stretch>
        </p:blipFill>
        <p:spPr>
          <a:xfrm>
            <a:off x="15967332" y="2064449"/>
            <a:ext cx="6502401" cy="10198101"/>
          </a:xfrm>
          <a:prstGeom prst="rect">
            <a:avLst/>
          </a:prstGeom>
          <a:ln w="25400">
            <a:solidFill>
              <a:srgbClr val="000000"/>
            </a:solidFill>
            <a:miter lim="400000"/>
          </a:ln>
        </p:spPr>
      </p:pic>
      <p:pic>
        <p:nvPicPr>
          <p:cNvPr id="1245" name="スクリーンショット 2023-12-13 18.56.36.png" descr="スクリーンショット 2023-12-13 18.56.36.png"/>
          <p:cNvPicPr>
            <a:picLocks noChangeAspect="1"/>
          </p:cNvPicPr>
          <p:nvPr/>
        </p:nvPicPr>
        <p:blipFill>
          <a:blip r:embed="rId3"/>
          <a:stretch>
            <a:fillRect/>
          </a:stretch>
        </p:blipFill>
        <p:spPr>
          <a:xfrm>
            <a:off x="2752760" y="7896936"/>
            <a:ext cx="8940801" cy="4064001"/>
          </a:xfrm>
          <a:prstGeom prst="rect">
            <a:avLst/>
          </a:prstGeom>
          <a:ln w="25400">
            <a:solidFill>
              <a:srgbClr val="000000"/>
            </a:solidFill>
            <a:miter lim="400000"/>
          </a:ln>
        </p:spPr>
      </p:pic>
      <p:pic>
        <p:nvPicPr>
          <p:cNvPr id="1246" name="スクリーンショット 2023-12-13 18.56.58.png" descr="スクリーンショット 2023-12-13 18.56.58.png"/>
          <p:cNvPicPr>
            <a:picLocks noChangeAspect="1"/>
          </p:cNvPicPr>
          <p:nvPr/>
        </p:nvPicPr>
        <p:blipFill>
          <a:blip r:embed="rId4"/>
          <a:stretch>
            <a:fillRect/>
          </a:stretch>
        </p:blipFill>
        <p:spPr>
          <a:xfrm>
            <a:off x="2784510" y="2778187"/>
            <a:ext cx="8877301" cy="3937001"/>
          </a:xfrm>
          <a:prstGeom prst="rect">
            <a:avLst/>
          </a:prstGeom>
          <a:ln w="25400">
            <a:solidFill>
              <a:srgbClr val="000000"/>
            </a:solidFill>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9"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50" name="カスタム指示"/>
          <p:cNvSpPr txBox="1"/>
          <p:nvPr/>
        </p:nvSpPr>
        <p:spPr>
          <a:xfrm>
            <a:off x="10284490" y="403219"/>
            <a:ext cx="425640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カスタム指示</a:t>
            </a:r>
          </a:p>
        </p:txBody>
      </p:sp>
      <p:pic>
        <p:nvPicPr>
          <p:cNvPr id="1251" name="スクリーンショット 2023-12-13 18.54.57.png" descr="スクリーンショット 2023-12-13 18.54.57.png"/>
          <p:cNvPicPr>
            <a:picLocks noChangeAspect="1"/>
          </p:cNvPicPr>
          <p:nvPr/>
        </p:nvPicPr>
        <p:blipFill>
          <a:blip r:embed="rId2"/>
          <a:stretch>
            <a:fillRect/>
          </a:stretch>
        </p:blipFill>
        <p:spPr>
          <a:xfrm>
            <a:off x="973142" y="2215271"/>
            <a:ext cx="12198606" cy="10778513"/>
          </a:xfrm>
          <a:prstGeom prst="rect">
            <a:avLst/>
          </a:prstGeom>
          <a:ln w="25400">
            <a:solidFill>
              <a:srgbClr val="000000"/>
            </a:solidFill>
            <a:miter lim="400000"/>
          </a:ln>
        </p:spPr>
      </p:pic>
      <p:pic>
        <p:nvPicPr>
          <p:cNvPr id="1252" name="スクリーンショット 2023-12-13 18.55.20.png" descr="スクリーンショット 2023-12-13 18.55.20.png"/>
          <p:cNvPicPr>
            <a:picLocks noChangeAspect="1"/>
          </p:cNvPicPr>
          <p:nvPr/>
        </p:nvPicPr>
        <p:blipFill>
          <a:blip r:embed="rId3"/>
          <a:stretch>
            <a:fillRect/>
          </a:stretch>
        </p:blipFill>
        <p:spPr>
          <a:xfrm>
            <a:off x="13631144" y="2215271"/>
            <a:ext cx="9393139" cy="10778513"/>
          </a:xfrm>
          <a:prstGeom prst="rect">
            <a:avLst/>
          </a:prstGeom>
          <a:ln w="25400">
            <a:solidFill>
              <a:srgbClr val="000000"/>
            </a:solidFill>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55"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56" name="プラス設定&amp;ベータ"/>
          <p:cNvSpPr txBox="1"/>
          <p:nvPr/>
        </p:nvSpPr>
        <p:spPr>
          <a:xfrm>
            <a:off x="9292620" y="403219"/>
            <a:ext cx="624014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プラス設定&amp;ベータ</a:t>
            </a:r>
          </a:p>
        </p:txBody>
      </p:sp>
      <p:pic>
        <p:nvPicPr>
          <p:cNvPr id="1257" name="スクリーンショット 2023-12-16 10.26.53.png" descr="スクリーンショット 2023-12-16 10.26.53.png"/>
          <p:cNvPicPr>
            <a:picLocks noChangeAspect="1"/>
          </p:cNvPicPr>
          <p:nvPr/>
        </p:nvPicPr>
        <p:blipFill>
          <a:blip r:embed="rId2"/>
          <a:stretch>
            <a:fillRect/>
          </a:stretch>
        </p:blipFill>
        <p:spPr>
          <a:xfrm>
            <a:off x="2806902" y="2651384"/>
            <a:ext cx="7689718" cy="4543925"/>
          </a:xfrm>
          <a:prstGeom prst="rect">
            <a:avLst/>
          </a:prstGeom>
          <a:ln w="25400">
            <a:solidFill>
              <a:srgbClr val="000000"/>
            </a:solidFill>
            <a:miter lim="400000"/>
          </a:ln>
        </p:spPr>
      </p:pic>
      <p:pic>
        <p:nvPicPr>
          <p:cNvPr id="1258" name="スクリーンショット 2023-12-16 10.27.55.png" descr="スクリーンショット 2023-12-16 10.27.55.png"/>
          <p:cNvPicPr>
            <a:picLocks noChangeAspect="1"/>
          </p:cNvPicPr>
          <p:nvPr/>
        </p:nvPicPr>
        <p:blipFill>
          <a:blip r:embed="rId3"/>
          <a:stretch>
            <a:fillRect/>
          </a:stretch>
        </p:blipFill>
        <p:spPr>
          <a:xfrm>
            <a:off x="13540440" y="2591084"/>
            <a:ext cx="7816724" cy="4628324"/>
          </a:xfrm>
          <a:prstGeom prst="rect">
            <a:avLst/>
          </a:prstGeom>
          <a:ln w="25400">
            <a:solidFill>
              <a:srgbClr val="000000"/>
            </a:solidFill>
            <a:miter lim="400000"/>
          </a:ln>
        </p:spPr>
      </p:pic>
      <p:pic>
        <p:nvPicPr>
          <p:cNvPr id="1259" name="スクリーンショット 2023-12-16 10.28.17.png" descr="スクリーンショット 2023-12-16 10.28.17.png"/>
          <p:cNvPicPr>
            <a:picLocks noChangeAspect="1"/>
          </p:cNvPicPr>
          <p:nvPr/>
        </p:nvPicPr>
        <p:blipFill>
          <a:blip r:embed="rId4"/>
          <a:stretch>
            <a:fillRect/>
          </a:stretch>
        </p:blipFill>
        <p:spPr>
          <a:xfrm>
            <a:off x="2859935" y="8798948"/>
            <a:ext cx="7583652" cy="4514608"/>
          </a:xfrm>
          <a:prstGeom prst="rect">
            <a:avLst/>
          </a:prstGeom>
          <a:ln w="12700">
            <a:miter lim="400000"/>
          </a:ln>
        </p:spPr>
      </p:pic>
      <p:pic>
        <p:nvPicPr>
          <p:cNvPr id="1260" name="スクリーンショット 2023-12-16 10.28.50.png" descr="スクリーンショット 2023-12-16 10.28.50.png"/>
          <p:cNvPicPr>
            <a:picLocks noChangeAspect="1"/>
          </p:cNvPicPr>
          <p:nvPr/>
        </p:nvPicPr>
        <p:blipFill>
          <a:blip r:embed="rId5"/>
          <a:stretch>
            <a:fillRect/>
          </a:stretch>
        </p:blipFill>
        <p:spPr>
          <a:xfrm>
            <a:off x="13754157" y="8613522"/>
            <a:ext cx="7389287" cy="4543925"/>
          </a:xfrm>
          <a:prstGeom prst="rect">
            <a:avLst/>
          </a:prstGeom>
          <a:ln w="25400">
            <a:solidFill>
              <a:srgbClr val="000000"/>
            </a:solidFill>
            <a:miter lim="400000"/>
          </a:ln>
        </p:spPr>
      </p:pic>
      <p:sp>
        <p:nvSpPr>
          <p:cNvPr id="1261" name="一般：背景、場所の設定、チャットの削除"/>
          <p:cNvSpPr txBox="1"/>
          <p:nvPr/>
        </p:nvSpPr>
        <p:spPr>
          <a:xfrm>
            <a:off x="3110502" y="1978444"/>
            <a:ext cx="7353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一般：背景、場所の設定、チャットの削除</a:t>
            </a:r>
          </a:p>
        </p:txBody>
      </p:sp>
      <p:sp>
        <p:nvSpPr>
          <p:cNvPr id="1262" name="ベータ機能：プラグインのon/off（有料版）"/>
          <p:cNvSpPr txBox="1"/>
          <p:nvPr/>
        </p:nvSpPr>
        <p:spPr>
          <a:xfrm>
            <a:off x="13373115" y="1978444"/>
            <a:ext cx="7842124"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ベータ機能：プラグインのon/off（有料版）</a:t>
            </a:r>
          </a:p>
        </p:txBody>
      </p:sp>
      <p:sp>
        <p:nvSpPr>
          <p:cNvPr id="1263" name="データ制御：チャット履歴と学習のon/off、…"/>
          <p:cNvSpPr txBox="1"/>
          <p:nvPr/>
        </p:nvSpPr>
        <p:spPr>
          <a:xfrm>
            <a:off x="654659" y="7553216"/>
            <a:ext cx="1108004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データ制御：チャット履歴と学習のon/off、</a:t>
            </a:r>
          </a:p>
          <a:p>
            <a:pPr algn="l"/>
            <a:r>
              <a:t>　　　　　　チャットorデータの共有/出力、アカウントの削除</a:t>
            </a:r>
          </a:p>
        </p:txBody>
      </p:sp>
      <p:sp>
        <p:nvSpPr>
          <p:cNvPr id="1264" name="ビルダープロフィール：プロフィール画面の設定"/>
          <p:cNvSpPr txBox="1"/>
          <p:nvPr/>
        </p:nvSpPr>
        <p:spPr>
          <a:xfrm>
            <a:off x="13686479" y="7838966"/>
            <a:ext cx="1108004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ビルダープロフィール：プロフィール画面の設定</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67"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68" name="プラス設定&amp;ベータ"/>
          <p:cNvSpPr txBox="1"/>
          <p:nvPr/>
        </p:nvSpPr>
        <p:spPr>
          <a:xfrm>
            <a:off x="9292620" y="403219"/>
            <a:ext cx="624014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プラス設定&amp;ベータ</a:t>
            </a:r>
          </a:p>
        </p:txBody>
      </p:sp>
      <p:pic>
        <p:nvPicPr>
          <p:cNvPr id="1269" name="スクリーンショット 2023-12-16 10.26.53.png" descr="スクリーンショット 2023-12-16 10.26.53.png"/>
          <p:cNvPicPr>
            <a:picLocks noChangeAspect="1"/>
          </p:cNvPicPr>
          <p:nvPr/>
        </p:nvPicPr>
        <p:blipFill>
          <a:blip r:embed="rId2"/>
          <a:stretch>
            <a:fillRect/>
          </a:stretch>
        </p:blipFill>
        <p:spPr>
          <a:xfrm>
            <a:off x="2806902" y="2651384"/>
            <a:ext cx="7689718" cy="4543925"/>
          </a:xfrm>
          <a:prstGeom prst="rect">
            <a:avLst/>
          </a:prstGeom>
          <a:ln w="25400">
            <a:solidFill>
              <a:srgbClr val="000000"/>
            </a:solidFill>
            <a:miter lim="400000"/>
          </a:ln>
        </p:spPr>
      </p:pic>
      <p:pic>
        <p:nvPicPr>
          <p:cNvPr id="1270" name="スクリーンショット 2023-12-16 10.27.55.png" descr="スクリーンショット 2023-12-16 10.27.55.png"/>
          <p:cNvPicPr>
            <a:picLocks noChangeAspect="1"/>
          </p:cNvPicPr>
          <p:nvPr/>
        </p:nvPicPr>
        <p:blipFill>
          <a:blip r:embed="rId3"/>
          <a:stretch>
            <a:fillRect/>
          </a:stretch>
        </p:blipFill>
        <p:spPr>
          <a:xfrm>
            <a:off x="13540440" y="2591084"/>
            <a:ext cx="7816724" cy="4628324"/>
          </a:xfrm>
          <a:prstGeom prst="rect">
            <a:avLst/>
          </a:prstGeom>
          <a:ln w="25400">
            <a:solidFill>
              <a:srgbClr val="000000"/>
            </a:solidFill>
            <a:miter lim="400000"/>
          </a:ln>
        </p:spPr>
      </p:pic>
      <p:pic>
        <p:nvPicPr>
          <p:cNvPr id="1271" name="スクリーンショット 2023-12-16 10.28.17.png" descr="スクリーンショット 2023-12-16 10.28.17.png"/>
          <p:cNvPicPr>
            <a:picLocks noChangeAspect="1"/>
          </p:cNvPicPr>
          <p:nvPr/>
        </p:nvPicPr>
        <p:blipFill>
          <a:blip r:embed="rId4"/>
          <a:stretch>
            <a:fillRect/>
          </a:stretch>
        </p:blipFill>
        <p:spPr>
          <a:xfrm>
            <a:off x="2859935" y="8798948"/>
            <a:ext cx="7583652" cy="4514608"/>
          </a:xfrm>
          <a:prstGeom prst="rect">
            <a:avLst/>
          </a:prstGeom>
          <a:ln w="12700">
            <a:miter lim="400000"/>
          </a:ln>
        </p:spPr>
      </p:pic>
      <p:pic>
        <p:nvPicPr>
          <p:cNvPr id="1272" name="スクリーンショット 2023-12-16 10.28.50.png" descr="スクリーンショット 2023-12-16 10.28.50.png"/>
          <p:cNvPicPr>
            <a:picLocks noChangeAspect="1"/>
          </p:cNvPicPr>
          <p:nvPr/>
        </p:nvPicPr>
        <p:blipFill>
          <a:blip r:embed="rId5"/>
          <a:stretch>
            <a:fillRect/>
          </a:stretch>
        </p:blipFill>
        <p:spPr>
          <a:xfrm>
            <a:off x="13754157" y="8613522"/>
            <a:ext cx="7389287" cy="4543925"/>
          </a:xfrm>
          <a:prstGeom prst="rect">
            <a:avLst/>
          </a:prstGeom>
          <a:ln w="25400">
            <a:solidFill>
              <a:srgbClr val="000000"/>
            </a:solidFill>
            <a:miter lim="400000"/>
          </a:ln>
        </p:spPr>
      </p:pic>
      <p:sp>
        <p:nvSpPr>
          <p:cNvPr id="1273" name="一般：背景、場所の設定、チャットの削除"/>
          <p:cNvSpPr txBox="1"/>
          <p:nvPr/>
        </p:nvSpPr>
        <p:spPr>
          <a:xfrm>
            <a:off x="3110502" y="1978444"/>
            <a:ext cx="7353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一般：背景、場所の設定、チャットの削除</a:t>
            </a:r>
          </a:p>
        </p:txBody>
      </p:sp>
      <p:sp>
        <p:nvSpPr>
          <p:cNvPr id="1274" name="ベータ機能：プラグインのon/off（有料版）"/>
          <p:cNvSpPr txBox="1"/>
          <p:nvPr/>
        </p:nvSpPr>
        <p:spPr>
          <a:xfrm>
            <a:off x="13373115" y="1978444"/>
            <a:ext cx="7842124"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ベータ機能：プラグインのon/off（有料版）</a:t>
            </a:r>
          </a:p>
        </p:txBody>
      </p:sp>
      <p:sp>
        <p:nvSpPr>
          <p:cNvPr id="1275" name="データ制御：チャット履歴と学習のon/off、…"/>
          <p:cNvSpPr txBox="1"/>
          <p:nvPr/>
        </p:nvSpPr>
        <p:spPr>
          <a:xfrm>
            <a:off x="654659" y="7553216"/>
            <a:ext cx="1108004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データ制御：チャット履歴と学習のon/off、</a:t>
            </a:r>
          </a:p>
          <a:p>
            <a:pPr algn="l"/>
            <a:r>
              <a:t>　　　　　　チャットorデータの共有/出力、アカウントの削除</a:t>
            </a:r>
          </a:p>
        </p:txBody>
      </p:sp>
      <p:sp>
        <p:nvSpPr>
          <p:cNvPr id="1276" name="ビルダープロフィール：プロフィール画面の設定"/>
          <p:cNvSpPr txBox="1"/>
          <p:nvPr/>
        </p:nvSpPr>
        <p:spPr>
          <a:xfrm>
            <a:off x="13686479" y="7838966"/>
            <a:ext cx="1108004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ビルダープロフィール：プロフィール画面の設定</a:t>
            </a:r>
          </a:p>
        </p:txBody>
      </p:sp>
      <p:sp>
        <p:nvSpPr>
          <p:cNvPr id="1277" name="角丸四角形"/>
          <p:cNvSpPr/>
          <p:nvPr/>
        </p:nvSpPr>
        <p:spPr>
          <a:xfrm>
            <a:off x="355542" y="7398347"/>
            <a:ext cx="11678275" cy="6071609"/>
          </a:xfrm>
          <a:prstGeom prst="roundRect">
            <a:avLst>
              <a:gd name="adj" fmla="val 15000"/>
            </a:avLst>
          </a:prstGeom>
          <a:ln w="635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0"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61" name="自然言語の複雑性"/>
          <p:cNvSpPr txBox="1"/>
          <p:nvPr/>
        </p:nvSpPr>
        <p:spPr>
          <a:xfrm>
            <a:off x="8832850" y="339719"/>
            <a:ext cx="671830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500">
                <a:solidFill>
                  <a:srgbClr val="FFFFFF"/>
                </a:solidFill>
              </a:defRPr>
            </a:lvl1pPr>
          </a:lstStyle>
          <a:p>
            <a:r>
              <a:t>自然言語の複雑性</a:t>
            </a:r>
          </a:p>
        </p:txBody>
      </p:sp>
      <p:sp>
        <p:nvSpPr>
          <p:cNvPr id="162" name="自然言語の主要な構成要素"/>
          <p:cNvSpPr txBox="1"/>
          <p:nvPr/>
        </p:nvSpPr>
        <p:spPr>
          <a:xfrm>
            <a:off x="1920303" y="2280379"/>
            <a:ext cx="72771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自然言語の主要な構成要素</a:t>
            </a:r>
          </a:p>
        </p:txBody>
      </p:sp>
      <p:sp>
        <p:nvSpPr>
          <p:cNvPr id="163" name="・単語(Word)"/>
          <p:cNvSpPr txBox="1"/>
          <p:nvPr/>
        </p:nvSpPr>
        <p:spPr>
          <a:xfrm>
            <a:off x="751902" y="3686797"/>
            <a:ext cx="413681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・単語(Word)</a:t>
            </a:r>
          </a:p>
        </p:txBody>
      </p:sp>
      <p:sp>
        <p:nvSpPr>
          <p:cNvPr id="164" name="“深層学習” ”難しい”"/>
          <p:cNvSpPr txBox="1"/>
          <p:nvPr/>
        </p:nvSpPr>
        <p:spPr>
          <a:xfrm>
            <a:off x="6686560" y="3711572"/>
            <a:ext cx="6201172"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“深層学習” ”難しい”</a:t>
            </a:r>
          </a:p>
        </p:txBody>
      </p:sp>
      <p:sp>
        <p:nvSpPr>
          <p:cNvPr id="165" name="・文(Sentense)"/>
          <p:cNvSpPr txBox="1"/>
          <p:nvPr/>
        </p:nvSpPr>
        <p:spPr>
          <a:xfrm>
            <a:off x="853502" y="5093215"/>
            <a:ext cx="4776687"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・文(Sentense)</a:t>
            </a:r>
          </a:p>
        </p:txBody>
      </p:sp>
      <p:sp>
        <p:nvSpPr>
          <p:cNvPr id="166" name="“深層学習は難しい。”"/>
          <p:cNvSpPr txBox="1"/>
          <p:nvPr/>
        </p:nvSpPr>
        <p:spPr>
          <a:xfrm>
            <a:off x="6686560" y="5093215"/>
            <a:ext cx="6201172"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“深層学習は難しい。”</a:t>
            </a:r>
          </a:p>
        </p:txBody>
      </p:sp>
      <p:sp>
        <p:nvSpPr>
          <p:cNvPr id="167" name="名詞、形容詞、動詞、接続詞、..."/>
          <p:cNvSpPr txBox="1"/>
          <p:nvPr/>
        </p:nvSpPr>
        <p:spPr>
          <a:xfrm>
            <a:off x="13944103" y="3686797"/>
            <a:ext cx="9371510"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名詞、形容詞、動詞、接続詞、...</a:t>
            </a:r>
          </a:p>
        </p:txBody>
      </p:sp>
      <p:sp>
        <p:nvSpPr>
          <p:cNvPr id="168" name="主語(深層学習)、述語(は難しい)、目的語、…"/>
          <p:cNvSpPr txBox="1"/>
          <p:nvPr/>
        </p:nvSpPr>
        <p:spPr>
          <a:xfrm>
            <a:off x="13944103" y="4839636"/>
            <a:ext cx="9371510" cy="160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主語(深層学習)、述語(は難しい)、目的語、…</a:t>
            </a:r>
          </a:p>
        </p:txBody>
      </p:sp>
      <p:sp>
        <p:nvSpPr>
          <p:cNvPr id="169" name="・フレーズ(Phrase)"/>
          <p:cNvSpPr txBox="1"/>
          <p:nvPr/>
        </p:nvSpPr>
        <p:spPr>
          <a:xfrm>
            <a:off x="904302" y="7268611"/>
            <a:ext cx="5768138"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・フレーズ(Phrase)</a:t>
            </a:r>
          </a:p>
        </p:txBody>
      </p:sp>
      <p:sp>
        <p:nvSpPr>
          <p:cNvPr id="170" name="“深層学習の技術”…"/>
          <p:cNvSpPr txBox="1"/>
          <p:nvPr/>
        </p:nvSpPr>
        <p:spPr>
          <a:xfrm>
            <a:off x="7441703" y="6943725"/>
            <a:ext cx="6201173" cy="160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700"/>
            </a:pPr>
            <a:r>
              <a:t>“深層学習の技術” </a:t>
            </a:r>
          </a:p>
          <a:p>
            <a:pPr algn="l">
              <a:defRPr sz="4700"/>
            </a:pPr>
            <a:r>
              <a:t>“非常に迅速に”</a:t>
            </a:r>
          </a:p>
        </p:txBody>
      </p:sp>
      <p:sp>
        <p:nvSpPr>
          <p:cNvPr id="171" name="名詞句…"/>
          <p:cNvSpPr txBox="1"/>
          <p:nvPr/>
        </p:nvSpPr>
        <p:spPr>
          <a:xfrm>
            <a:off x="13573940" y="6943725"/>
            <a:ext cx="2173189" cy="160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700"/>
            </a:pPr>
            <a:r>
              <a:t>名詞句</a:t>
            </a:r>
          </a:p>
          <a:p>
            <a:pPr algn="l">
              <a:defRPr sz="4700"/>
            </a:pPr>
            <a:r>
              <a:t>副詞句</a:t>
            </a:r>
          </a:p>
        </p:txBody>
      </p:sp>
      <p:sp>
        <p:nvSpPr>
          <p:cNvPr id="172" name="・節(Clause)"/>
          <p:cNvSpPr txBox="1"/>
          <p:nvPr/>
        </p:nvSpPr>
        <p:spPr>
          <a:xfrm>
            <a:off x="849197" y="9672193"/>
            <a:ext cx="394222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・節(Clause)</a:t>
            </a:r>
          </a:p>
        </p:txBody>
      </p:sp>
      <p:sp>
        <p:nvSpPr>
          <p:cNvPr id="173" name="“深層学習をしている間に、昨日やった内容を理解しているかどうかを確認した。”"/>
          <p:cNvSpPr txBox="1"/>
          <p:nvPr/>
        </p:nvSpPr>
        <p:spPr>
          <a:xfrm>
            <a:off x="5670797" y="10183368"/>
            <a:ext cx="1797947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800"/>
            </a:lvl1pPr>
          </a:lstStyle>
          <a:p>
            <a:r>
              <a:t>“深層学習をしている間に、昨日やった内容を理解しているかどうかを確認した。”</a:t>
            </a:r>
          </a:p>
        </p:txBody>
      </p:sp>
      <p:sp>
        <p:nvSpPr>
          <p:cNvPr id="174" name="“深層学習をしている間に”：従属節…"/>
          <p:cNvSpPr txBox="1"/>
          <p:nvPr/>
        </p:nvSpPr>
        <p:spPr>
          <a:xfrm>
            <a:off x="7185136" y="11435614"/>
            <a:ext cx="14348223" cy="160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700"/>
            </a:pPr>
            <a:r>
              <a:t>“深層学習をしている間に”：従属節</a:t>
            </a:r>
          </a:p>
          <a:p>
            <a:pPr algn="l">
              <a:defRPr sz="4700"/>
            </a:pPr>
            <a:r>
              <a:t>“昨日やった内容を理解しているかどうか”：名詞節</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80"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81" name="全体の構成"/>
          <p:cNvSpPr txBox="1"/>
          <p:nvPr/>
        </p:nvSpPr>
        <p:spPr>
          <a:xfrm>
            <a:off x="10609292" y="403219"/>
            <a:ext cx="3606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全体の構成</a:t>
            </a:r>
          </a:p>
        </p:txBody>
      </p:sp>
      <p:sp>
        <p:nvSpPr>
          <p:cNvPr id="1282" name="④チャットとプロンプト"/>
          <p:cNvSpPr txBox="1"/>
          <p:nvPr/>
        </p:nvSpPr>
        <p:spPr>
          <a:xfrm>
            <a:off x="1108136" y="2587615"/>
            <a:ext cx="598170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④チャットとプロンプト</a:t>
            </a:r>
          </a:p>
        </p:txBody>
      </p:sp>
      <p:pic>
        <p:nvPicPr>
          <p:cNvPr id="1283" name="スクリーンショット 2023-12-13 18.05.30.png" descr="スクリーンショット 2023-12-13 18.05.30.png"/>
          <p:cNvPicPr>
            <a:picLocks noChangeAspect="1"/>
          </p:cNvPicPr>
          <p:nvPr/>
        </p:nvPicPr>
        <p:blipFill>
          <a:blip r:embed="rId2"/>
          <a:stretch>
            <a:fillRect/>
          </a:stretch>
        </p:blipFill>
        <p:spPr>
          <a:xfrm>
            <a:off x="11128359" y="2200266"/>
            <a:ext cx="12317458" cy="9348071"/>
          </a:xfrm>
          <a:prstGeom prst="rect">
            <a:avLst/>
          </a:prstGeom>
          <a:ln w="25400">
            <a:solidFill>
              <a:srgbClr val="000000"/>
            </a:solidFill>
            <a:miter lim="400000"/>
          </a:ln>
        </p:spPr>
      </p:pic>
      <p:sp>
        <p:nvSpPr>
          <p:cNvPr id="1284" name="四角形"/>
          <p:cNvSpPr/>
          <p:nvPr/>
        </p:nvSpPr>
        <p:spPr>
          <a:xfrm>
            <a:off x="14005062" y="2251066"/>
            <a:ext cx="9417971" cy="9246471"/>
          </a:xfrm>
          <a:prstGeom prst="rect">
            <a:avLst/>
          </a:prstGeom>
          <a:ln w="127000">
            <a:solidFill>
              <a:schemeClr val="accent1">
                <a:lumOff val="16847"/>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85" name="ChatGPTとのチャット内容が表示"/>
          <p:cNvSpPr txBox="1"/>
          <p:nvPr/>
        </p:nvSpPr>
        <p:spPr>
          <a:xfrm>
            <a:off x="1521197" y="4451695"/>
            <a:ext cx="8512150"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ChatGPTとのチャット内容が表示</a:t>
            </a:r>
          </a:p>
        </p:txBody>
      </p:sp>
      <p:sp>
        <p:nvSpPr>
          <p:cNvPr id="1286" name="ChatGPTの入力内容をプロンプトという"/>
          <p:cNvSpPr txBox="1"/>
          <p:nvPr/>
        </p:nvSpPr>
        <p:spPr>
          <a:xfrm>
            <a:off x="576616" y="6315775"/>
            <a:ext cx="10112351"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200"/>
            </a:lvl1pPr>
          </a:lstStyle>
          <a:p>
            <a:r>
              <a:t>ChatGPTの入力内容をプロンプトという</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8" name="Capabilities_and_Examples_Table"/>
          <p:cNvGraphicFramePr/>
          <p:nvPr/>
        </p:nvGraphicFramePr>
        <p:xfrm>
          <a:off x="799818" y="2093998"/>
          <a:ext cx="22788808" cy="10518080"/>
        </p:xfrm>
        <a:graphic>
          <a:graphicData uri="http://schemas.openxmlformats.org/drawingml/2006/table">
            <a:tbl>
              <a:tblPr firstRow="1" firstCol="1">
                <a:tableStyleId>{4C3C2611-4C71-4FC5-86AE-919BDF0F9419}</a:tableStyleId>
              </a:tblPr>
              <a:tblGrid>
                <a:gridCol w="4016798">
                  <a:extLst>
                    <a:ext uri="{9D8B030D-6E8A-4147-A177-3AD203B41FA5}">
                      <a16:colId xmlns:a16="http://schemas.microsoft.com/office/drawing/2014/main" val="20000"/>
                    </a:ext>
                  </a:extLst>
                </a:gridCol>
                <a:gridCol w="7999842">
                  <a:extLst>
                    <a:ext uri="{9D8B030D-6E8A-4147-A177-3AD203B41FA5}">
                      <a16:colId xmlns:a16="http://schemas.microsoft.com/office/drawing/2014/main" val="20001"/>
                    </a:ext>
                  </a:extLst>
                </a:gridCol>
                <a:gridCol w="10767721">
                  <a:extLst>
                    <a:ext uri="{9D8B030D-6E8A-4147-A177-3AD203B41FA5}">
                      <a16:colId xmlns:a16="http://schemas.microsoft.com/office/drawing/2014/main" val="20002"/>
                    </a:ext>
                  </a:extLst>
                </a:gridCol>
              </a:tblGrid>
              <a:tr h="504525">
                <a:tc>
                  <a:txBody>
                    <a:bodyPr/>
                    <a:lstStyle/>
                    <a:p>
                      <a:pPr defTabSz="457200">
                        <a:defRPr sz="1800" b="0">
                          <a:solidFill>
                            <a:srgbClr val="000000"/>
                          </a:solidFill>
                        </a:defRPr>
                      </a:pPr>
                      <a:r>
                        <a:rPr sz="2700">
                          <a:sym typeface="ヒラギノ角ゴ ProN W6"/>
                        </a:rPr>
                        <a:t>出来ること</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defTabSz="457200">
                        <a:defRPr sz="1800" b="0">
                          <a:solidFill>
                            <a:srgbClr val="000000"/>
                          </a:solidFill>
                        </a:defRPr>
                      </a:pPr>
                      <a:r>
                        <a:rPr sz="2700">
                          <a:sym typeface="ヒラギノ角ゴ ProN W6"/>
                        </a:rPr>
                        <a:t>用途</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defTabSz="457200">
                        <a:defRPr sz="1800" b="0">
                          <a:solidFill>
                            <a:srgbClr val="000000"/>
                          </a:solidFill>
                        </a:defRPr>
                      </a:pPr>
                      <a:r>
                        <a:rPr sz="2700">
                          <a:sym typeface="ヒラギノ角ゴ ProN W6"/>
                        </a:rPr>
                        <a:t>プロンプトの例</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extLst>
                  <a:ext uri="{0D108BD9-81ED-4DB2-BD59-A6C34878D82A}">
                    <a16:rowId xmlns:a16="http://schemas.microsoft.com/office/drawing/2014/main" val="10000"/>
                  </a:ext>
                </a:extLst>
              </a:tr>
              <a:tr h="504525">
                <a:tc>
                  <a:txBody>
                    <a:bodyPr/>
                    <a:lstStyle/>
                    <a:p>
                      <a:pPr defTabSz="457200">
                        <a:defRPr sz="1800" b="0">
                          <a:solidFill>
                            <a:srgbClr val="000000"/>
                          </a:solidFill>
                        </a:defRPr>
                      </a:pPr>
                      <a:r>
                        <a:rPr sz="2700">
                          <a:sym typeface="ヒラギノ角ゴ ProN W6"/>
                        </a:rPr>
                        <a:t>質問に答える</a:t>
                      </a:r>
                    </a:p>
                  </a:txBody>
                  <a:tcPr marL="50800" marR="50800" marT="50800" marB="50800" horzOverflow="overflow">
                    <a:lnL w="4445">
                      <a:solidFill>
                        <a:srgbClr val="000000"/>
                      </a:solidFill>
                      <a:miter lim="400000"/>
                    </a:lnL>
                    <a:lnR>
                      <a:solidFill>
                        <a:srgbClr val="000000"/>
                      </a:solidFill>
                      <a:miter lim="400000"/>
                    </a:lnR>
                    <a:lnT>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一般的な知識問題に答える</a:t>
                      </a:r>
                    </a:p>
                  </a:txBody>
                  <a:tcPr marL="50800" marR="50800" marT="50800" marB="50800" horzOverflow="overflow">
                    <a:lnL>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「フランスの首都は何ですか？」</a:t>
                      </a:r>
                    </a:p>
                  </a:txBody>
                  <a:tcPr marL="50800" marR="50800" marT="50800" marB="5080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extLst>
                  <a:ext uri="{0D108BD9-81ED-4DB2-BD59-A6C34878D82A}">
                    <a16:rowId xmlns:a16="http://schemas.microsoft.com/office/drawing/2014/main" val="10001"/>
                  </a:ext>
                </a:extLst>
              </a:tr>
              <a:tr h="500241">
                <a:tc>
                  <a:txBody>
                    <a:bodyPr/>
                    <a:lstStyle/>
                    <a:p>
                      <a:pPr defTabSz="457200">
                        <a:defRPr sz="1800" b="0">
                          <a:solidFill>
                            <a:srgbClr val="000000"/>
                          </a:solidFill>
                        </a:defRPr>
                      </a:pPr>
                      <a:r>
                        <a:rPr sz="2700">
                          <a:sym typeface="ヒラギノ角ゴ ProN W6"/>
                        </a:rPr>
                        <a:t>テキスト生成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クリエイティブな執筆やアイデアの提供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「ドラゴンと失われた王国についての物語を書いてください。」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2"/>
                  </a:ext>
                </a:extLst>
              </a:tr>
              <a:tr h="500241">
                <a:tc>
                  <a:txBody>
                    <a:bodyPr/>
                    <a:lstStyle/>
                    <a:p>
                      <a:pPr defTabSz="457200">
                        <a:defRPr sz="1800" b="0">
                          <a:solidFill>
                            <a:srgbClr val="000000"/>
                          </a:solidFill>
                        </a:defRPr>
                      </a:pPr>
                      <a:r>
                        <a:rPr sz="2700">
                          <a:sym typeface="ヒラギノ角ゴ ProN W6"/>
                        </a:rPr>
                        <a:t>画像生成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5">
                        <a:hueOff val="-152896"/>
                        <a:lumOff val="12368"/>
                      </a:schemeClr>
                    </a:solidFill>
                  </a:tcPr>
                </a:tc>
                <a:tc>
                  <a:txBody>
                    <a:bodyPr/>
                    <a:lstStyle/>
                    <a:p>
                      <a:pPr defTabSz="457200">
                        <a:defRPr sz="1800"/>
                      </a:pPr>
                      <a:r>
                        <a:rPr sz="2700">
                          <a:sym typeface="ヒラギノ角ゴ ProN W3"/>
                        </a:rPr>
                        <a:t>説明を基にしたビジュアルコンテンツの生成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「未来都市の夕日の画像を作成してください。」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3"/>
                  </a:ext>
                </a:extLst>
              </a:tr>
              <a:tr h="500241">
                <a:tc>
                  <a:txBody>
                    <a:bodyPr/>
                    <a:lstStyle/>
                    <a:p>
                      <a:pPr defTabSz="457200">
                        <a:defRPr sz="1800" b="0">
                          <a:solidFill>
                            <a:srgbClr val="000000"/>
                          </a:solidFill>
                        </a:defRPr>
                      </a:pPr>
                      <a:r>
                        <a:rPr sz="2700">
                          <a:sym typeface="ヒラギノ角ゴ ProN W6"/>
                        </a:rPr>
                        <a:t>ファイルブラウジング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5">
                        <a:hueOff val="-152896"/>
                        <a:lumOff val="12368"/>
                      </a:schemeClr>
                    </a:solidFill>
                  </a:tcPr>
                </a:tc>
                <a:tc>
                  <a:txBody>
                    <a:bodyPr/>
                    <a:lstStyle/>
                    <a:p>
                      <a:pPr defTabSz="457200">
                        <a:defRPr sz="1800"/>
                      </a:pPr>
                      <a:r>
                        <a:rPr sz="2700">
                          <a:sym typeface="ヒラギノ角ゴ ProN W3"/>
                        </a:rPr>
                        <a:t>アップロードされた文書の検索と分析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「教科書の「光合成」についてのセクションを探してください。」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4"/>
                  </a:ext>
                </a:extLst>
              </a:tr>
              <a:tr h="500241">
                <a:tc>
                  <a:txBody>
                    <a:bodyPr/>
                    <a:lstStyle/>
                    <a:p>
                      <a:pPr defTabSz="457200">
                        <a:defRPr sz="1800" b="0">
                          <a:solidFill>
                            <a:srgbClr val="000000"/>
                          </a:solidFill>
                        </a:defRPr>
                      </a:pPr>
                      <a:r>
                        <a:rPr sz="2700">
                          <a:sym typeface="ヒラギノ角ゴ ProN W6"/>
                        </a:rPr>
                        <a:t>Pythonコーディング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コードの実行、エラー修正、データ分析</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「10の階乗を計算してください。」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5"/>
                  </a:ext>
                </a:extLst>
              </a:tr>
              <a:tr h="500241">
                <a:tc>
                  <a:txBody>
                    <a:bodyPr/>
                    <a:lstStyle/>
                    <a:p>
                      <a:pPr defTabSz="457200">
                        <a:defRPr sz="1800" b="0">
                          <a:solidFill>
                            <a:srgbClr val="000000"/>
                          </a:solidFill>
                        </a:defRPr>
                      </a:pPr>
                      <a:r>
                        <a:rPr sz="2700">
                          <a:sym typeface="ヒラギノ角ゴ ProN W6"/>
                        </a:rPr>
                        <a:t>ウェブブラウジング</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5">
                        <a:hueOff val="-152896"/>
                        <a:lumOff val="12368"/>
                      </a:schemeClr>
                    </a:solidFill>
                  </a:tcPr>
                </a:tc>
                <a:tc>
                  <a:txBody>
                    <a:bodyPr/>
                    <a:lstStyle/>
                    <a:p>
                      <a:pPr defTabSz="457200">
                        <a:defRPr sz="1800"/>
                      </a:pPr>
                      <a:r>
                        <a:rPr sz="2700">
                          <a:sym typeface="ヒラギノ角ゴ ProN W3"/>
                        </a:rPr>
                        <a:t>情報の調査、要約、最新のデータやニュースの収集</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「再生可能エネルギー源に関する最新の研究を見つけてください。」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6"/>
                  </a:ext>
                </a:extLst>
              </a:tr>
              <a:tr h="500241">
                <a:tc>
                  <a:txBody>
                    <a:bodyPr/>
                    <a:lstStyle/>
                    <a:p>
                      <a:pPr defTabSz="457200">
                        <a:defRPr sz="1800" b="0">
                          <a:solidFill>
                            <a:srgbClr val="000000"/>
                          </a:solidFill>
                        </a:defRPr>
                      </a:pPr>
                      <a:r>
                        <a:rPr sz="2700">
                          <a:sym typeface="ヒラギノ角ゴ ProN W6"/>
                        </a:rPr>
                        <a:t>翻訳</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テキストの異なる言語への翻訳</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「この文章を英語に翻訳してください。」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7"/>
                  </a:ext>
                </a:extLst>
              </a:tr>
              <a:tr h="500241">
                <a:tc>
                  <a:txBody>
                    <a:bodyPr/>
                    <a:lstStyle/>
                    <a:p>
                      <a:pPr defTabSz="457200">
                        <a:defRPr sz="1800" b="0">
                          <a:solidFill>
                            <a:srgbClr val="000000"/>
                          </a:solidFill>
                        </a:defRPr>
                      </a:pPr>
                      <a:r>
                        <a:rPr sz="2700">
                          <a:sym typeface="ヒラギノ角ゴ ProN W6"/>
                        </a:rPr>
                        <a:t>要約</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長いテキストや記事の簡潔な要約</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「このニュース記事を要約してください。」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8"/>
                  </a:ext>
                </a:extLst>
              </a:tr>
              <a:tr h="500241">
                <a:tc>
                  <a:txBody>
                    <a:bodyPr/>
                    <a:lstStyle/>
                    <a:p>
                      <a:pPr defTabSz="457200">
                        <a:defRPr sz="1800" b="0">
                          <a:solidFill>
                            <a:srgbClr val="000000"/>
                          </a:solidFill>
                        </a:defRPr>
                      </a:pPr>
                      <a:r>
                        <a:rPr sz="2700">
                          <a:sym typeface="ヒラギノ角ゴ ProN W6"/>
                        </a:rPr>
                        <a:t>文章の校正</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文法やスタイルのチェック</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「このエッセイの文法を校正してください。」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09"/>
                  </a:ext>
                </a:extLst>
              </a:tr>
              <a:tr h="500241">
                <a:tc>
                  <a:txBody>
                    <a:bodyPr/>
                    <a:lstStyle/>
                    <a:p>
                      <a:pPr defTabSz="457200">
                        <a:defRPr sz="1800" b="0">
                          <a:solidFill>
                            <a:srgbClr val="000000"/>
                          </a:solidFill>
                        </a:defRPr>
                      </a:pPr>
                      <a:r>
                        <a:rPr sz="2700">
                          <a:sym typeface="ヒラギノ角ゴ ProN W6"/>
                        </a:rPr>
                        <a:t>文体の変更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異なるトーンや文体での書き換え</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「このパラグラフをカジュアルな口語文に書き換えてください。」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0"/>
                  </a:ext>
                </a:extLst>
              </a:tr>
              <a:tr h="500241">
                <a:tc>
                  <a:txBody>
                    <a:bodyPr/>
                    <a:lstStyle/>
                    <a:p>
                      <a:pPr defTabSz="457200">
                        <a:defRPr sz="1800" b="0">
                          <a:solidFill>
                            <a:srgbClr val="000000"/>
                          </a:solidFill>
                        </a:defRPr>
                      </a:pPr>
                      <a:r>
                        <a:rPr sz="2700">
                          <a:sym typeface="ヒラギノ角ゴ ProN W6"/>
                        </a:rPr>
                        <a:t>フォーマット整形</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特定のフォーマットへの文書の整形</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「この履歴書をビジネススタイルに整形してください。」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1"/>
                  </a:ext>
                </a:extLst>
              </a:tr>
              <a:tr h="500241">
                <a:tc>
                  <a:txBody>
                    <a:bodyPr/>
                    <a:lstStyle/>
                    <a:p>
                      <a:pPr defTabSz="457200">
                        <a:defRPr sz="1800" b="0">
                          <a:solidFill>
                            <a:srgbClr val="000000"/>
                          </a:solidFill>
                        </a:defRPr>
                      </a:pPr>
                      <a:r>
                        <a:rPr sz="2700">
                          <a:sym typeface="ヒラギノ角ゴ ProN W6"/>
                        </a:rPr>
                        <a:t>プログラミング解説</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コードの概念の説明</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「このPython関数がどのように動作するか説明してください。」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2"/>
                  </a:ext>
                </a:extLst>
              </a:tr>
              <a:tr h="500241">
                <a:tc>
                  <a:txBody>
                    <a:bodyPr/>
                    <a:lstStyle/>
                    <a:p>
                      <a:pPr defTabSz="457200">
                        <a:defRPr sz="1800" b="0">
                          <a:solidFill>
                            <a:srgbClr val="000000"/>
                          </a:solidFill>
                        </a:defRPr>
                      </a:pPr>
                      <a:r>
                        <a:rPr sz="2700">
                          <a:sym typeface="ヒラギノ角ゴ ProN W6"/>
                        </a:rPr>
                        <a:t>計算実行</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複雑な数学的な計算</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「この数列の合計を計算してください。」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3"/>
                  </a:ext>
                </a:extLst>
              </a:tr>
              <a:tr h="500241">
                <a:tc>
                  <a:txBody>
                    <a:bodyPr/>
                    <a:lstStyle/>
                    <a:p>
                      <a:pPr defTabSz="457200">
                        <a:defRPr sz="1800" b="0">
                          <a:solidFill>
                            <a:srgbClr val="000000"/>
                          </a:solidFill>
                        </a:defRPr>
                      </a:pPr>
                      <a:r>
                        <a:rPr sz="2700">
                          <a:sym typeface="ヒラギノ角ゴ ProN W6"/>
                        </a:rPr>
                        <a:t>教育支援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学習資料の提供や教育的なガイドラインの提案</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「光合成のプロセスについて簡単に説明してください。」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4"/>
                  </a:ext>
                </a:extLst>
              </a:tr>
              <a:tr h="500241">
                <a:tc>
                  <a:txBody>
                    <a:bodyPr/>
                    <a:lstStyle/>
                    <a:p>
                      <a:pPr defTabSz="457200">
                        <a:defRPr sz="1800" b="0">
                          <a:solidFill>
                            <a:srgbClr val="000000"/>
                          </a:solidFill>
                        </a:defRPr>
                      </a:pPr>
                      <a:r>
                        <a:rPr sz="2700">
                          <a:sym typeface="ヒラギノ角ゴ ProN W6"/>
                        </a:rPr>
                        <a:t>心理学的サポート</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一般的な心理学的アドバイス</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「ストレスを管理する方法についてのアドバイスをください。」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5"/>
                  </a:ext>
                </a:extLst>
              </a:tr>
              <a:tr h="500241">
                <a:tc>
                  <a:txBody>
                    <a:bodyPr/>
                    <a:lstStyle/>
                    <a:p>
                      <a:pPr defTabSz="457200">
                        <a:defRPr sz="1800" b="0">
                          <a:solidFill>
                            <a:srgbClr val="000000"/>
                          </a:solidFill>
                        </a:defRPr>
                      </a:pPr>
                      <a:r>
                        <a:rPr sz="2700">
                          <a:sym typeface="ヒラギノ角ゴ ProN W6"/>
                        </a:rPr>
                        <a:t>健康アドバイス</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一般的な健康情報の提供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「健康的な食生活についてのヒントを教えてください。」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6"/>
                  </a:ext>
                </a:extLst>
              </a:tr>
              <a:tr h="500241">
                <a:tc>
                  <a:txBody>
                    <a:bodyPr/>
                    <a:lstStyle/>
                    <a:p>
                      <a:pPr defTabSz="457200">
                        <a:defRPr sz="1800" b="0">
                          <a:solidFill>
                            <a:srgbClr val="000000"/>
                          </a:solidFill>
                        </a:defRPr>
                      </a:pPr>
                      <a:r>
                        <a:rPr sz="2700">
                          <a:sym typeface="ヒラギノ角ゴ ProN W6"/>
                        </a:rPr>
                        <a:t>表の作成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データの整理と視覚化</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「売上データから四半期ごとの売上成績表を作成してください。」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7"/>
                  </a:ext>
                </a:extLst>
              </a:tr>
              <a:tr h="500241">
                <a:tc>
                  <a:txBody>
                    <a:bodyPr/>
                    <a:lstStyle/>
                    <a:p>
                      <a:pPr defTabSz="457200">
                        <a:defRPr sz="1800" b="0">
                          <a:solidFill>
                            <a:srgbClr val="000000"/>
                          </a:solidFill>
                        </a:defRPr>
                      </a:pPr>
                      <a:r>
                        <a:rPr sz="2700">
                          <a:sym typeface="ヒラギノ角ゴ ProN W6"/>
                        </a:rPr>
                        <a:t>画像認識</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5">
                        <a:hueOff val="-152896"/>
                        <a:lumOff val="12368"/>
                      </a:schemeClr>
                    </a:solidFill>
                  </a:tcPr>
                </a:tc>
                <a:tc>
                  <a:txBody>
                    <a:bodyPr/>
                    <a:lstStyle/>
                    <a:p>
                      <a:pPr defTabSz="457200">
                        <a:defRPr sz="1800"/>
                      </a:pPr>
                      <a:r>
                        <a:rPr sz="2700">
                          <a:sym typeface="ヒラギノ角ゴ ProN W3"/>
                        </a:rPr>
                        <a:t>画像の内容分析と説明</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「この画像に写っている物体を識別してください。」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8"/>
                  </a:ext>
                </a:extLst>
              </a:tr>
              <a:tr h="500241">
                <a:tc>
                  <a:txBody>
                    <a:bodyPr/>
                    <a:lstStyle/>
                    <a:p>
                      <a:pPr defTabSz="457200">
                        <a:defRPr sz="1800" b="0">
                          <a:solidFill>
                            <a:srgbClr val="000000"/>
                          </a:solidFill>
                        </a:defRPr>
                      </a:pPr>
                      <a:r>
                        <a:rPr sz="2700">
                          <a:sym typeface="ヒラギノ角ゴ ProN W6"/>
                        </a:rPr>
                        <a:t>データ分析</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5">
                        <a:hueOff val="-152896"/>
                        <a:lumOff val="12368"/>
                      </a:schemeClr>
                    </a:solidFill>
                  </a:tcPr>
                </a:tc>
                <a:tc>
                  <a:txBody>
                    <a:bodyPr/>
                    <a:lstStyle/>
                    <a:p>
                      <a:pPr defTabSz="457200">
                        <a:defRPr sz="1800"/>
                      </a:pPr>
                      <a:r>
                        <a:rPr sz="2700">
                          <a:sym typeface="ヒラギノ角ゴ ProN W3"/>
                        </a:rPr>
                        <a:t>統計データの分析やビジュアル化</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「このデータセットからトレンドを分析してください。」</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19"/>
                  </a:ext>
                </a:extLst>
              </a:tr>
              <a:tr h="500241">
                <a:tc>
                  <a:txBody>
                    <a:bodyPr/>
                    <a:lstStyle/>
                    <a:p>
                      <a:pPr defTabSz="457200">
                        <a:defRPr sz="1800" b="0">
                          <a:solidFill>
                            <a:srgbClr val="000000"/>
                          </a:solidFill>
                        </a:defRPr>
                      </a:pPr>
                      <a:r>
                        <a:rPr sz="2700">
                          <a:sym typeface="ヒラギノ角ゴ ProN W6"/>
                        </a:rPr>
                        <a:t>プログラミング学習支援</a:t>
                      </a:r>
                    </a:p>
                  </a:txBody>
                  <a:tcPr marL="50800" marR="50800" marT="50800" marB="5080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chemeClr val="accent1">
                        <a:lumOff val="16847"/>
                      </a:schemeClr>
                    </a:solidFill>
                  </a:tcPr>
                </a:tc>
                <a:tc>
                  <a:txBody>
                    <a:bodyPr/>
                    <a:lstStyle/>
                    <a:p>
                      <a:pPr defTabSz="457200">
                        <a:defRPr sz="1800"/>
                      </a:pPr>
                      <a:r>
                        <a:rPr sz="2700">
                          <a:sym typeface="ヒラギノ角ゴ ProN W3"/>
                        </a:rPr>
                        <a:t>プログラミング概念の説明や学習資料の提供</a:t>
                      </a:r>
                    </a:p>
                  </a:txBody>
                  <a:tcPr marL="50800" marR="50800" marT="50800" marB="5080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defRPr sz="1800"/>
                      </a:pPr>
                      <a:r>
                        <a:rPr sz="2700">
                          <a:sym typeface="ヒラギノ角ゴ ProN W3"/>
                        </a:rPr>
                        <a:t>「オブジェクト指向プログラミングとは何ですか？」</a:t>
                      </a:r>
                    </a:p>
                  </a:txBody>
                  <a:tcPr marL="50800" marR="50800" marT="50800" marB="5080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extLst>
                  <a:ext uri="{0D108BD9-81ED-4DB2-BD59-A6C34878D82A}">
                    <a16:rowId xmlns:a16="http://schemas.microsoft.com/office/drawing/2014/main" val="10020"/>
                  </a:ext>
                </a:extLst>
              </a:tr>
            </a:tbl>
          </a:graphicData>
        </a:graphic>
      </p:graphicFrame>
      <p:sp>
        <p:nvSpPr>
          <p:cNvPr id="1289"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0"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291" name="ChatGPTで出来ること(の一部)"/>
          <p:cNvSpPr txBox="1"/>
          <p:nvPr/>
        </p:nvSpPr>
        <p:spPr>
          <a:xfrm>
            <a:off x="6034430" y="336544"/>
            <a:ext cx="12315140"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solidFill>
                  <a:srgbClr val="FFFFFF"/>
                </a:solidFill>
              </a:defRPr>
            </a:lvl1pPr>
          </a:lstStyle>
          <a:p>
            <a:r>
              <a:t>ChatGPTで出来ること(の一部)</a:t>
            </a:r>
          </a:p>
        </p:txBody>
      </p:sp>
      <p:sp>
        <p:nvSpPr>
          <p:cNvPr id="1292" name="赤は有料版(GPT4のみ)"/>
          <p:cNvSpPr txBox="1"/>
          <p:nvPr/>
        </p:nvSpPr>
        <p:spPr>
          <a:xfrm>
            <a:off x="17791050" y="12878710"/>
            <a:ext cx="5158207"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赤は有料版(GPT4のみ)</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MLPについて説明してください"/>
          <p:cNvSpPr txBox="1"/>
          <p:nvPr/>
        </p:nvSpPr>
        <p:spPr>
          <a:xfrm>
            <a:off x="1903086" y="4650399"/>
            <a:ext cx="1075315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・MLPについて説明してください</a:t>
            </a:r>
          </a:p>
        </p:txBody>
      </p:sp>
      <p:sp>
        <p:nvSpPr>
          <p:cNvPr id="1295" name="・CNNについて説明してください"/>
          <p:cNvSpPr txBox="1"/>
          <p:nvPr/>
        </p:nvSpPr>
        <p:spPr>
          <a:xfrm>
            <a:off x="1903086" y="5998384"/>
            <a:ext cx="10818813"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・CNNについて説明してください</a:t>
            </a:r>
          </a:p>
        </p:txBody>
      </p:sp>
      <p:sp>
        <p:nvSpPr>
          <p:cNvPr id="1296" name="・2つの違いを簡単に説明してください"/>
          <p:cNvSpPr txBox="1"/>
          <p:nvPr/>
        </p:nvSpPr>
        <p:spPr>
          <a:xfrm>
            <a:off x="1903086" y="7346368"/>
            <a:ext cx="12430253"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・2つの違いを簡単に説明してください</a:t>
            </a:r>
          </a:p>
        </p:txBody>
      </p:sp>
      <p:sp>
        <p:nvSpPr>
          <p:cNvPr id="1297" name="Q&amp;A"/>
          <p:cNvSpPr txBox="1"/>
          <p:nvPr/>
        </p:nvSpPr>
        <p:spPr>
          <a:xfrm>
            <a:off x="11104231" y="2347825"/>
            <a:ext cx="1864742"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Q&amp;A</a:t>
            </a:r>
          </a:p>
        </p:txBody>
      </p:sp>
      <p:sp>
        <p:nvSpPr>
          <p:cNvPr id="1298"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99" name="ChatGPTをやってみよう"/>
          <p:cNvSpPr txBox="1"/>
          <p:nvPr/>
        </p:nvSpPr>
        <p:spPr>
          <a:xfrm>
            <a:off x="7242276" y="336544"/>
            <a:ext cx="9899448"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solidFill>
                  <a:srgbClr val="FFFFFF"/>
                </a:solidFill>
              </a:defRPr>
            </a:lvl1pPr>
          </a:lstStyle>
          <a:p>
            <a:r>
              <a:t>ChatGPTをやってみよう</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MLPとCNNの実装例をkerasで書いてください"/>
          <p:cNvSpPr txBox="1"/>
          <p:nvPr/>
        </p:nvSpPr>
        <p:spPr>
          <a:xfrm>
            <a:off x="2391480" y="4942416"/>
            <a:ext cx="1598701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・MLPとCNNの実装例をkerasで書いてください</a:t>
            </a:r>
          </a:p>
        </p:txBody>
      </p:sp>
      <p:sp>
        <p:nvSpPr>
          <p:cNvPr id="1302" name="Python"/>
          <p:cNvSpPr txBox="1"/>
          <p:nvPr/>
        </p:nvSpPr>
        <p:spPr>
          <a:xfrm>
            <a:off x="10811541" y="2057933"/>
            <a:ext cx="2760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Python</a:t>
            </a:r>
          </a:p>
        </p:txBody>
      </p:sp>
      <p:sp>
        <p:nvSpPr>
          <p:cNvPr id="1303" name="・mnistとcifar10では同じようにできますか？"/>
          <p:cNvSpPr txBox="1"/>
          <p:nvPr/>
        </p:nvSpPr>
        <p:spPr>
          <a:xfrm>
            <a:off x="2391480" y="6223801"/>
            <a:ext cx="15414245"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・mnistとcifar10では同じようにできますか？</a:t>
            </a:r>
          </a:p>
        </p:txBody>
      </p:sp>
      <p:sp>
        <p:nvSpPr>
          <p:cNvPr id="1304" name="・このエラーはどうすればいい？"/>
          <p:cNvSpPr txBox="1"/>
          <p:nvPr/>
        </p:nvSpPr>
        <p:spPr>
          <a:xfrm>
            <a:off x="2391480" y="7505187"/>
            <a:ext cx="1057084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500"/>
            </a:lvl1pPr>
          </a:lstStyle>
          <a:p>
            <a:r>
              <a:t>・このエラーはどうすればいい？</a:t>
            </a:r>
          </a:p>
        </p:txBody>
      </p:sp>
      <p:sp>
        <p:nvSpPr>
          <p:cNvPr id="1305"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6" name="ChatGPTをやってみよう"/>
          <p:cNvSpPr txBox="1"/>
          <p:nvPr/>
        </p:nvSpPr>
        <p:spPr>
          <a:xfrm>
            <a:off x="7242276" y="336544"/>
            <a:ext cx="9899448"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solidFill>
                  <a:srgbClr val="FFFFFF"/>
                </a:solidFill>
              </a:defRPr>
            </a:lvl1pPr>
          </a:lstStyle>
          <a:p>
            <a:r>
              <a:t>ChatGPTをやってみよう</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 name="ChatGPTは必ず正しいとは限らない"/>
          <p:cNvSpPr txBox="1"/>
          <p:nvPr/>
        </p:nvSpPr>
        <p:spPr>
          <a:xfrm>
            <a:off x="5117439" y="2811381"/>
            <a:ext cx="14149122"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lvl1pPr>
          </a:lstStyle>
          <a:p>
            <a:r>
              <a:t>ChatGPTは必ず正しいとは限らない</a:t>
            </a:r>
          </a:p>
        </p:txBody>
      </p:sp>
      <p:sp>
        <p:nvSpPr>
          <p:cNvPr id="1309" name="あたかも正しいかのように説明してくる…"/>
          <p:cNvSpPr txBox="1"/>
          <p:nvPr/>
        </p:nvSpPr>
        <p:spPr>
          <a:xfrm>
            <a:off x="4174280" y="5371446"/>
            <a:ext cx="15109699" cy="345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600"/>
            </a:pPr>
            <a:r>
              <a:t>あたかも正しいかのように説明してくる</a:t>
            </a:r>
          </a:p>
          <a:p>
            <a:pPr>
              <a:defRPr sz="6600"/>
            </a:pPr>
            <a:r>
              <a:t>(ハルシネーションと言います)</a:t>
            </a:r>
          </a:p>
          <a:p>
            <a:pPr>
              <a:defRPr sz="6600"/>
            </a:pPr>
            <a:r>
              <a:t>ので、時には確認作業が必要です</a:t>
            </a:r>
          </a:p>
        </p:txBody>
      </p:sp>
      <p:sp>
        <p:nvSpPr>
          <p:cNvPr id="1310" name="四角形"/>
          <p:cNvSpPr/>
          <p:nvPr/>
        </p:nvSpPr>
        <p:spPr>
          <a:xfrm>
            <a:off x="-1561"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11" name="注意点"/>
          <p:cNvSpPr txBox="1"/>
          <p:nvPr/>
        </p:nvSpPr>
        <p:spPr>
          <a:xfrm>
            <a:off x="10877550" y="336544"/>
            <a:ext cx="2628901" cy="93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600">
                <a:solidFill>
                  <a:srgbClr val="FFFFFF"/>
                </a:solidFill>
              </a:defRPr>
            </a:lvl1pPr>
          </a:lstStyle>
          <a:p>
            <a:r>
              <a:t>注意点</a:t>
            </a:r>
          </a:p>
        </p:txBody>
      </p:sp>
      <p:pic>
        <p:nvPicPr>
          <p:cNvPr id="1312" name="スクリーンショット 2023-12-18 7.21.42.png" descr="スクリーンショット 2023-12-18 7.21.42.png"/>
          <p:cNvPicPr>
            <a:picLocks noChangeAspect="1"/>
          </p:cNvPicPr>
          <p:nvPr/>
        </p:nvPicPr>
        <p:blipFill>
          <a:blip r:embed="rId2"/>
          <a:stretch>
            <a:fillRect/>
          </a:stretch>
        </p:blipFill>
        <p:spPr>
          <a:xfrm>
            <a:off x="2643077" y="10151188"/>
            <a:ext cx="19097846" cy="2557534"/>
          </a:xfrm>
          <a:prstGeom prst="rect">
            <a:avLst/>
          </a:prstGeom>
          <a:ln w="25400">
            <a:solidFill>
              <a:srgbClr val="000000"/>
            </a:solidFill>
            <a:miter lim="400000"/>
          </a:ln>
        </p:spPr>
      </p:pic>
      <p:sp>
        <p:nvSpPr>
          <p:cNvPr id="1313" name="線"/>
          <p:cNvSpPr/>
          <p:nvPr/>
        </p:nvSpPr>
        <p:spPr>
          <a:xfrm>
            <a:off x="7261565" y="12619902"/>
            <a:ext cx="9478384" cy="1"/>
          </a:xfrm>
          <a:prstGeom prst="line">
            <a:avLst/>
          </a:prstGeom>
          <a:ln w="63500">
            <a:solidFill>
              <a:schemeClr val="accent5">
                <a:hueOff val="-82419"/>
                <a:satOff val="-9513"/>
                <a:lumOff val="-16343"/>
              </a:schemeClr>
            </a:solidFill>
            <a:miter lim="400000"/>
          </a:ln>
        </p:spPr>
        <p:txBody>
          <a:bodyPr lIns="50800" tIns="50800" rIns="50800" bIns="50800" anchor="ctr"/>
          <a:lstStyle/>
          <a:p>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16" name="ChatGPT4だと何ができるか"/>
          <p:cNvSpPr txBox="1"/>
          <p:nvPr/>
        </p:nvSpPr>
        <p:spPr>
          <a:xfrm>
            <a:off x="7681258" y="403219"/>
            <a:ext cx="951331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1317"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318" name="・より賢くなる…"/>
          <p:cNvSpPr txBox="1"/>
          <p:nvPr/>
        </p:nvSpPr>
        <p:spPr>
          <a:xfrm>
            <a:off x="8325802" y="4417105"/>
            <a:ext cx="7732396" cy="395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・より賢くなる</a:t>
            </a:r>
          </a:p>
          <a:p>
            <a:pPr algn="l">
              <a:defRPr sz="4300"/>
            </a:pPr>
            <a:r>
              <a:t>・画像を共有できる</a:t>
            </a:r>
          </a:p>
          <a:p>
            <a:pPr algn="l">
              <a:defRPr sz="4300"/>
            </a:pPr>
            <a:r>
              <a:t>・表形式ファイルを分析できる</a:t>
            </a:r>
          </a:p>
          <a:p>
            <a:pPr algn="l">
              <a:defRPr sz="4300"/>
            </a:pPr>
            <a:r>
              <a:t>・最新情報にアクセスできる</a:t>
            </a:r>
          </a:p>
          <a:p>
            <a:pPr algn="l">
              <a:defRPr sz="4300"/>
            </a:pPr>
            <a:r>
              <a:t>その他色々…</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21" name="ChatGPT4だと何ができるか"/>
          <p:cNvSpPr txBox="1"/>
          <p:nvPr/>
        </p:nvSpPr>
        <p:spPr>
          <a:xfrm>
            <a:off x="7681258" y="403219"/>
            <a:ext cx="951331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1322"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pic>
        <p:nvPicPr>
          <p:cNvPr id="1323" name="スクリーンショット 2023-12-24 0.57.54.png" descr="スクリーンショット 2023-12-24 0.57.54.png"/>
          <p:cNvPicPr>
            <a:picLocks noChangeAspect="1"/>
          </p:cNvPicPr>
          <p:nvPr/>
        </p:nvPicPr>
        <p:blipFill>
          <a:blip r:embed="rId2"/>
          <a:stretch>
            <a:fillRect/>
          </a:stretch>
        </p:blipFill>
        <p:spPr>
          <a:xfrm>
            <a:off x="12335463" y="2208990"/>
            <a:ext cx="8314602" cy="11076020"/>
          </a:xfrm>
          <a:prstGeom prst="rect">
            <a:avLst/>
          </a:prstGeom>
          <a:ln w="25400">
            <a:solidFill>
              <a:srgbClr val="000000"/>
            </a:solidFill>
            <a:miter lim="400000"/>
          </a:ln>
        </p:spPr>
      </p:pic>
      <p:pic>
        <p:nvPicPr>
          <p:cNvPr id="1324" name="スクリーンショット 2023-12-24 0.58.48.png" descr="スクリーンショット 2023-12-24 0.58.48.png"/>
          <p:cNvPicPr>
            <a:picLocks noChangeAspect="1"/>
          </p:cNvPicPr>
          <p:nvPr/>
        </p:nvPicPr>
        <p:blipFill>
          <a:blip r:embed="rId3"/>
          <a:stretch>
            <a:fillRect/>
          </a:stretch>
        </p:blipFill>
        <p:spPr>
          <a:xfrm>
            <a:off x="2223907" y="3506019"/>
            <a:ext cx="7744354" cy="9875552"/>
          </a:xfrm>
          <a:prstGeom prst="rect">
            <a:avLst/>
          </a:prstGeom>
          <a:ln w="25400">
            <a:solidFill>
              <a:srgbClr val="000000"/>
            </a:solidFill>
            <a:miter lim="400000"/>
          </a:ln>
        </p:spPr>
      </p:pic>
      <p:sp>
        <p:nvSpPr>
          <p:cNvPr id="1325" name="より賢くなる…"/>
          <p:cNvSpPr txBox="1"/>
          <p:nvPr/>
        </p:nvSpPr>
        <p:spPr>
          <a:xfrm>
            <a:off x="1901847" y="1998779"/>
            <a:ext cx="7803389"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より賢くなる</a:t>
            </a:r>
          </a:p>
          <a:p>
            <a:pPr>
              <a:defRPr sz="3200"/>
            </a:pPr>
            <a:r>
              <a:t>＝学習に使用したパラメタ数が大幅に増大</a:t>
            </a:r>
          </a:p>
        </p:txBody>
      </p:sp>
      <p:sp>
        <p:nvSpPr>
          <p:cNvPr id="1326" name="GPT3.5"/>
          <p:cNvSpPr txBox="1"/>
          <p:nvPr/>
        </p:nvSpPr>
        <p:spPr>
          <a:xfrm>
            <a:off x="6769132" y="3867389"/>
            <a:ext cx="199837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GPT3.5</a:t>
            </a:r>
          </a:p>
        </p:txBody>
      </p:sp>
      <p:sp>
        <p:nvSpPr>
          <p:cNvPr id="1327" name="GPT4"/>
          <p:cNvSpPr txBox="1"/>
          <p:nvPr/>
        </p:nvSpPr>
        <p:spPr>
          <a:xfrm>
            <a:off x="17087706" y="2572300"/>
            <a:ext cx="152445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GPT4</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30" name="ChatGPT4だと何ができるか"/>
          <p:cNvSpPr txBox="1"/>
          <p:nvPr/>
        </p:nvSpPr>
        <p:spPr>
          <a:xfrm>
            <a:off x="7681258" y="403219"/>
            <a:ext cx="951331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1331"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grpSp>
        <p:nvGrpSpPr>
          <p:cNvPr id="1334" name="スクリーンショット 2023-12-23 11.16.45.png"/>
          <p:cNvGrpSpPr/>
          <p:nvPr/>
        </p:nvGrpSpPr>
        <p:grpSpPr>
          <a:xfrm>
            <a:off x="738692" y="1696050"/>
            <a:ext cx="7903748" cy="4632818"/>
            <a:chOff x="0" y="0"/>
            <a:chExt cx="7903747" cy="4632816"/>
          </a:xfrm>
        </p:grpSpPr>
        <p:pic>
          <p:nvPicPr>
            <p:cNvPr id="1333" name="スクリーンショット 2023-12-23 11.16.45.png" descr="スクリーンショット 2023-12-23 11.16.45.png"/>
            <p:cNvPicPr>
              <a:picLocks noChangeAspect="1"/>
            </p:cNvPicPr>
            <p:nvPr/>
          </p:nvPicPr>
          <p:blipFill>
            <a:blip r:embed="rId2"/>
            <a:stretch>
              <a:fillRect/>
            </a:stretch>
          </p:blipFill>
          <p:spPr>
            <a:xfrm>
              <a:off x="127000" y="88900"/>
              <a:ext cx="7649748" cy="4302617"/>
            </a:xfrm>
            <a:prstGeom prst="rect">
              <a:avLst/>
            </a:prstGeom>
            <a:ln>
              <a:noFill/>
            </a:ln>
            <a:effectLst/>
          </p:spPr>
        </p:pic>
        <p:pic>
          <p:nvPicPr>
            <p:cNvPr id="1332" name="スクリーンショット 2023-12-23 11.16.45.png" descr="スクリーンショット 2023-12-23 11.16.45.png"/>
            <p:cNvPicPr>
              <a:picLocks/>
            </p:cNvPicPr>
            <p:nvPr/>
          </p:nvPicPr>
          <p:blipFill>
            <a:blip r:embed="rId3"/>
            <a:stretch>
              <a:fillRect/>
            </a:stretch>
          </p:blipFill>
          <p:spPr>
            <a:xfrm>
              <a:off x="0" y="0"/>
              <a:ext cx="7903748" cy="4632817"/>
            </a:xfrm>
            <a:prstGeom prst="rect">
              <a:avLst/>
            </a:prstGeom>
            <a:effectLst/>
          </p:spPr>
        </p:pic>
      </p:grpSp>
      <p:pic>
        <p:nvPicPr>
          <p:cNvPr id="1335" name="スクリーンショット 2023-12-23 11.24.52.png" descr="スクリーンショット 2023-12-23 11.24.52.png"/>
          <p:cNvPicPr>
            <a:picLocks noChangeAspect="1"/>
          </p:cNvPicPr>
          <p:nvPr/>
        </p:nvPicPr>
        <p:blipFill>
          <a:blip r:embed="rId4"/>
          <a:stretch>
            <a:fillRect/>
          </a:stretch>
        </p:blipFill>
        <p:spPr>
          <a:xfrm>
            <a:off x="1318814" y="6441178"/>
            <a:ext cx="6743504" cy="6886576"/>
          </a:xfrm>
          <a:prstGeom prst="rect">
            <a:avLst/>
          </a:prstGeom>
          <a:ln w="12700">
            <a:miter lim="400000"/>
          </a:ln>
        </p:spPr>
      </p:pic>
      <p:pic>
        <p:nvPicPr>
          <p:cNvPr id="1336" name="スクリーンショット 2023-12-23 11.27.15.png" descr="スクリーンショット 2023-12-23 11.27.15.png"/>
          <p:cNvPicPr>
            <a:picLocks noChangeAspect="1"/>
          </p:cNvPicPr>
          <p:nvPr/>
        </p:nvPicPr>
        <p:blipFill>
          <a:blip r:embed="rId5"/>
          <a:stretch>
            <a:fillRect/>
          </a:stretch>
        </p:blipFill>
        <p:spPr>
          <a:xfrm>
            <a:off x="9486055" y="1782956"/>
            <a:ext cx="5411890" cy="11826488"/>
          </a:xfrm>
          <a:prstGeom prst="rect">
            <a:avLst/>
          </a:prstGeom>
          <a:ln w="12700">
            <a:miter lim="400000"/>
          </a:ln>
        </p:spPr>
      </p:pic>
      <p:pic>
        <p:nvPicPr>
          <p:cNvPr id="1337" name="スクリーンショット 2023-12-23 11.28.15.png" descr="スクリーンショット 2023-12-23 11.28.15.png"/>
          <p:cNvPicPr>
            <a:picLocks noChangeAspect="1"/>
          </p:cNvPicPr>
          <p:nvPr/>
        </p:nvPicPr>
        <p:blipFill>
          <a:blip r:embed="rId6"/>
          <a:stretch>
            <a:fillRect/>
          </a:stretch>
        </p:blipFill>
        <p:spPr>
          <a:xfrm>
            <a:off x="15150630" y="2010558"/>
            <a:ext cx="9096983" cy="3612885"/>
          </a:xfrm>
          <a:prstGeom prst="rect">
            <a:avLst/>
          </a:prstGeom>
          <a:ln w="12700">
            <a:miter lim="400000"/>
          </a:ln>
        </p:spPr>
      </p:pic>
      <p:sp>
        <p:nvSpPr>
          <p:cNvPr id="1338" name="色んな形式にダウンロード可能"/>
          <p:cNvSpPr txBox="1"/>
          <p:nvPr/>
        </p:nvSpPr>
        <p:spPr>
          <a:xfrm>
            <a:off x="15974060" y="6004330"/>
            <a:ext cx="704850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色んな形式にダウンロード可能</a:t>
            </a:r>
          </a:p>
        </p:txBody>
      </p:sp>
      <p:pic>
        <p:nvPicPr>
          <p:cNvPr id="1339" name="スクリーンショット 2023-12-24 1.21.37.png" descr="スクリーンショット 2023-12-24 1.21.37.png"/>
          <p:cNvPicPr>
            <a:picLocks noChangeAspect="1"/>
          </p:cNvPicPr>
          <p:nvPr/>
        </p:nvPicPr>
        <p:blipFill>
          <a:blip r:embed="rId7"/>
          <a:stretch>
            <a:fillRect/>
          </a:stretch>
        </p:blipFill>
        <p:spPr>
          <a:xfrm>
            <a:off x="15396698" y="7013868"/>
            <a:ext cx="8514731" cy="5422880"/>
          </a:xfrm>
          <a:prstGeom prst="rect">
            <a:avLst/>
          </a:prstGeom>
          <a:ln w="25400">
            <a:solidFill>
              <a:srgbClr val="000000"/>
            </a:solidFill>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2" name="ChatGPT4だと何ができるか"/>
          <p:cNvSpPr txBox="1"/>
          <p:nvPr/>
        </p:nvSpPr>
        <p:spPr>
          <a:xfrm>
            <a:off x="7681258" y="403219"/>
            <a:ext cx="951331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1343"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pic>
        <p:nvPicPr>
          <p:cNvPr id="1344" name="スクリーンショット 2023-12-13 16.02.33.png" descr="スクリーンショット 2023-12-13 16.02.33.png"/>
          <p:cNvPicPr>
            <a:picLocks noChangeAspect="1"/>
          </p:cNvPicPr>
          <p:nvPr/>
        </p:nvPicPr>
        <p:blipFill>
          <a:blip r:embed="rId2"/>
          <a:stretch>
            <a:fillRect/>
          </a:stretch>
        </p:blipFill>
        <p:spPr>
          <a:xfrm>
            <a:off x="1235747" y="2189515"/>
            <a:ext cx="11671600" cy="10709483"/>
          </a:xfrm>
          <a:prstGeom prst="rect">
            <a:avLst/>
          </a:prstGeom>
          <a:ln w="25400">
            <a:solidFill>
              <a:srgbClr val="000000"/>
            </a:solidFill>
            <a:miter lim="400000"/>
          </a:ln>
        </p:spPr>
      </p:pic>
      <p:sp>
        <p:nvSpPr>
          <p:cNvPr id="1345" name="AIの目が手に入る"/>
          <p:cNvSpPr txBox="1"/>
          <p:nvPr/>
        </p:nvSpPr>
        <p:spPr>
          <a:xfrm>
            <a:off x="16375224" y="2062992"/>
            <a:ext cx="505267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AIの目が手に入る</a:t>
            </a:r>
          </a:p>
        </p:txBody>
      </p:sp>
      <p:pic>
        <p:nvPicPr>
          <p:cNvPr id="1346" name="スクリーンショット 2023-12-13 22.39.48.png" descr="スクリーンショット 2023-12-13 22.39.48.png"/>
          <p:cNvPicPr>
            <a:picLocks noChangeAspect="1"/>
          </p:cNvPicPr>
          <p:nvPr/>
        </p:nvPicPr>
        <p:blipFill>
          <a:blip r:embed="rId3"/>
          <a:stretch>
            <a:fillRect/>
          </a:stretch>
        </p:blipFill>
        <p:spPr>
          <a:xfrm>
            <a:off x="14797501" y="3240746"/>
            <a:ext cx="8208117" cy="9810544"/>
          </a:xfrm>
          <a:prstGeom prst="rect">
            <a:avLst/>
          </a:prstGeom>
          <a:ln w="25400">
            <a:solidFill>
              <a:srgbClr val="000000"/>
            </a:solidFill>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8" name="マイムービー 4.mp4" descr="マイムービー 4.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976882" y="-6051308"/>
            <a:ext cx="24383119" cy="13715505"/>
          </a:xfrm>
          <a:prstGeom prst="rect">
            <a:avLst/>
          </a:prstGeom>
          <a:ln w="12700">
            <a:miter lim="400000"/>
          </a:ln>
        </p:spPr>
      </p:pic>
      <p:sp>
        <p:nvSpPr>
          <p:cNvPr id="1349" name="四角形"/>
          <p:cNvSpPr/>
          <p:nvPr/>
        </p:nvSpPr>
        <p:spPr>
          <a:xfrm>
            <a:off x="10284241" y="-273481"/>
            <a:ext cx="14241733" cy="4680068"/>
          </a:xfrm>
          <a:prstGeom prst="rect">
            <a:avLst/>
          </a:prstGeom>
          <a:solidFill>
            <a:srgbClr val="FFFFFF"/>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50" name="四角形"/>
          <p:cNvSpPr/>
          <p:nvPr/>
        </p:nvSpPr>
        <p:spPr>
          <a:xfrm>
            <a:off x="32" y="3749"/>
            <a:ext cx="24387122" cy="160539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51" name="ChatGPT4だと何ができるか"/>
          <p:cNvSpPr txBox="1"/>
          <p:nvPr/>
        </p:nvSpPr>
        <p:spPr>
          <a:xfrm>
            <a:off x="7681258" y="403219"/>
            <a:ext cx="951331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ChatGPT4だと何ができるか</a:t>
            </a:r>
          </a:p>
        </p:txBody>
      </p:sp>
      <p:sp>
        <p:nvSpPr>
          <p:cNvPr id="1352" name="GPTの概要"/>
          <p:cNvSpPr txBox="1"/>
          <p:nvPr/>
        </p:nvSpPr>
        <p:spPr>
          <a:xfrm>
            <a:off x="1512845" y="565144"/>
            <a:ext cx="204406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GPTの概要</a:t>
            </a:r>
          </a:p>
        </p:txBody>
      </p:sp>
      <p:sp>
        <p:nvSpPr>
          <p:cNvPr id="1353" name="AIの目が手に入る"/>
          <p:cNvSpPr txBox="1"/>
          <p:nvPr/>
        </p:nvSpPr>
        <p:spPr>
          <a:xfrm>
            <a:off x="14519547" y="2062992"/>
            <a:ext cx="505267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AIの目が手に入る</a:t>
            </a:r>
          </a:p>
        </p:txBody>
      </p:sp>
      <p:pic>
        <p:nvPicPr>
          <p:cNvPr id="1354" name="スクリーンショット 2023-12-13 23.06.15.png" descr="スクリーンショット 2023-12-13 23.06.15.png"/>
          <p:cNvPicPr>
            <a:picLocks noChangeAspect="1"/>
          </p:cNvPicPr>
          <p:nvPr/>
        </p:nvPicPr>
        <p:blipFill>
          <a:blip r:embed="rId5"/>
          <a:srcRect r="6810"/>
          <a:stretch>
            <a:fillRect/>
          </a:stretch>
        </p:blipFill>
        <p:spPr>
          <a:xfrm>
            <a:off x="1633279" y="2000250"/>
            <a:ext cx="8741340" cy="11282729"/>
          </a:xfrm>
          <a:prstGeom prst="rect">
            <a:avLst/>
          </a:prstGeom>
          <a:ln w="12700">
            <a:miter lim="400000"/>
          </a:ln>
        </p:spPr>
      </p:pic>
      <p:sp>
        <p:nvSpPr>
          <p:cNvPr id="1355" name="正解!!"/>
          <p:cNvSpPr txBox="1"/>
          <p:nvPr/>
        </p:nvSpPr>
        <p:spPr>
          <a:xfrm>
            <a:off x="16295037" y="3627516"/>
            <a:ext cx="1746810"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正解!!</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44" fill="hold"/>
                                        <p:tgtEl>
                                          <p:spTgt spid="1348"/>
                                        </p:tgtEl>
                                      </p:cBhvr>
                                    </p:cmd>
                                  </p:childTnLst>
                                </p:cTn>
                              </p:par>
                            </p:childTnLst>
                          </p:cTn>
                        </p:par>
                        <p:par>
                          <p:cTn id="7" fill="hold">
                            <p:stCondLst>
                              <p:cond delay="43344"/>
                            </p:stCondLst>
                            <p:childTnLst>
                              <p:par>
                                <p:cTn id="8" presetID="10" presetClass="entr" fill="hold" grpId="2" nodeType="afterEffect">
                                  <p:stCondLst>
                                    <p:cond delay="43000"/>
                                  </p:stCondLst>
                                  <p:iterate>
                                    <p:tmAbs val="0"/>
                                  </p:iterate>
                                  <p:childTnLst>
                                    <p:set>
                                      <p:cBhvr>
                                        <p:cTn id="9" fill="hold"/>
                                        <p:tgtEl>
                                          <p:spTgt spid="1355"/>
                                        </p:tgtEl>
                                        <p:attrNameLst>
                                          <p:attrName>style.visibility</p:attrName>
                                        </p:attrNameLst>
                                      </p:cBhvr>
                                      <p:to>
                                        <p:strVal val="visible"/>
                                      </p:to>
                                    </p:set>
                                    <p:animEffect transition="in" filter="fade">
                                      <p:cBhvr>
                                        <p:cTn id="10" dur="500"/>
                                        <p:tgtEl>
                                          <p:spTgt spid="135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1348"/>
                </p:tgtEl>
              </p:cMediaNode>
            </p:video>
            <p:seq concurrent="1" prevAc="none" nextAc="seek">
              <p:cTn id="12" restart="whenNotActive" fill="hold" evtFilter="cancelBubble" nodeType="interactiveSeq">
                <p:stCondLst>
                  <p:cond evt="onClick" delay="0">
                    <p:tgtEl>
                      <p:spTgt spid="134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48"/>
                                        </p:tgtEl>
                                      </p:cBhvr>
                                    </p:cmd>
                                  </p:childTnLst>
                                </p:cTn>
                              </p:par>
                            </p:childTnLst>
                          </p:cTn>
                        </p:par>
                      </p:childTnLst>
                    </p:cTn>
                  </p:par>
                </p:childTnLst>
              </p:cTn>
              <p:nextCondLst>
                <p:cond evt="onClick" delay="0">
                  <p:tgtEl>
                    <p:spTgt spid="1348"/>
                  </p:tgtEl>
                </p:cond>
              </p:nextCondLst>
            </p:seq>
          </p:childTnLst>
        </p:cTn>
      </p:par>
    </p:tnLst>
    <p:bldLst>
      <p:bldP spid="1355"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7"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178" name="僕はアップルが好きだ。あれは本当にやばい。"/>
          <p:cNvSpPr txBox="1"/>
          <p:nvPr/>
        </p:nvSpPr>
        <p:spPr>
          <a:xfrm>
            <a:off x="5426555" y="8149057"/>
            <a:ext cx="12619356"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僕はアップルが好きだ。あれは本当にやばい。</a:t>
            </a:r>
          </a:p>
        </p:txBody>
      </p:sp>
      <p:sp>
        <p:nvSpPr>
          <p:cNvPr id="179" name="自然言語の文法、意味、文脈"/>
          <p:cNvSpPr txBox="1"/>
          <p:nvPr/>
        </p:nvSpPr>
        <p:spPr>
          <a:xfrm>
            <a:off x="675703" y="2108455"/>
            <a:ext cx="78740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自然言語の文法、意味、文脈</a:t>
            </a:r>
          </a:p>
        </p:txBody>
      </p:sp>
      <p:sp>
        <p:nvSpPr>
          <p:cNvPr id="180" name="私は 深層学習を 行なっている"/>
          <p:cNvSpPr txBox="1"/>
          <p:nvPr/>
        </p:nvSpPr>
        <p:spPr>
          <a:xfrm>
            <a:off x="2329071" y="3874015"/>
            <a:ext cx="9026018"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私は　深層学習を　行なっている</a:t>
            </a:r>
          </a:p>
        </p:txBody>
      </p:sp>
      <p:sp>
        <p:nvSpPr>
          <p:cNvPr id="181" name="主語"/>
          <p:cNvSpPr txBox="1"/>
          <p:nvPr/>
        </p:nvSpPr>
        <p:spPr>
          <a:xfrm>
            <a:off x="2329071" y="5078181"/>
            <a:ext cx="13081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主語</a:t>
            </a:r>
          </a:p>
        </p:txBody>
      </p:sp>
      <p:sp>
        <p:nvSpPr>
          <p:cNvPr id="182" name="目的語"/>
          <p:cNvSpPr txBox="1"/>
          <p:nvPr/>
        </p:nvSpPr>
        <p:spPr>
          <a:xfrm>
            <a:off x="4538872" y="5078181"/>
            <a:ext cx="19050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目的語</a:t>
            </a:r>
          </a:p>
        </p:txBody>
      </p:sp>
      <p:sp>
        <p:nvSpPr>
          <p:cNvPr id="183" name="動詞"/>
          <p:cNvSpPr txBox="1"/>
          <p:nvPr/>
        </p:nvSpPr>
        <p:spPr>
          <a:xfrm>
            <a:off x="8374271" y="5078181"/>
            <a:ext cx="13081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動詞</a:t>
            </a:r>
          </a:p>
        </p:txBody>
      </p:sp>
      <p:sp>
        <p:nvSpPr>
          <p:cNvPr id="184" name="I  am  doing  deep learning"/>
          <p:cNvSpPr txBox="1"/>
          <p:nvPr/>
        </p:nvSpPr>
        <p:spPr>
          <a:xfrm>
            <a:off x="13198430" y="3874015"/>
            <a:ext cx="865773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I  am  doing  deep learning</a:t>
            </a:r>
          </a:p>
        </p:txBody>
      </p:sp>
      <p:sp>
        <p:nvSpPr>
          <p:cNvPr id="185" name="主語"/>
          <p:cNvSpPr txBox="1"/>
          <p:nvPr/>
        </p:nvSpPr>
        <p:spPr>
          <a:xfrm>
            <a:off x="12639630" y="5062638"/>
            <a:ext cx="13081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主語</a:t>
            </a:r>
          </a:p>
        </p:txBody>
      </p:sp>
      <p:sp>
        <p:nvSpPr>
          <p:cNvPr id="186" name="動詞"/>
          <p:cNvSpPr txBox="1"/>
          <p:nvPr/>
        </p:nvSpPr>
        <p:spPr>
          <a:xfrm>
            <a:off x="14366830" y="5062638"/>
            <a:ext cx="13081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動詞</a:t>
            </a:r>
          </a:p>
        </p:txBody>
      </p:sp>
      <p:sp>
        <p:nvSpPr>
          <p:cNvPr id="187" name="目的語"/>
          <p:cNvSpPr txBox="1"/>
          <p:nvPr/>
        </p:nvSpPr>
        <p:spPr>
          <a:xfrm>
            <a:off x="18675877" y="5062638"/>
            <a:ext cx="19050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目的語</a:t>
            </a:r>
          </a:p>
        </p:txBody>
      </p:sp>
      <p:sp>
        <p:nvSpPr>
          <p:cNvPr id="188" name="線"/>
          <p:cNvSpPr/>
          <p:nvPr/>
        </p:nvSpPr>
        <p:spPr>
          <a:xfrm>
            <a:off x="792317" y="7598503"/>
            <a:ext cx="21796068" cy="1"/>
          </a:xfrm>
          <a:prstGeom prst="line">
            <a:avLst/>
          </a:prstGeom>
          <a:ln w="25400">
            <a:solidFill>
              <a:srgbClr val="000000"/>
            </a:solidFill>
            <a:custDash>
              <a:ds d="600000" sp="600000"/>
            </a:custDash>
            <a:miter lim="400000"/>
          </a:ln>
        </p:spPr>
        <p:txBody>
          <a:bodyPr lIns="50800" tIns="50800" rIns="50800" bIns="50800" anchor="ctr"/>
          <a:lstStyle/>
          <a:p>
            <a:endParaRPr/>
          </a:p>
        </p:txBody>
      </p:sp>
      <p:sp>
        <p:nvSpPr>
          <p:cNvPr id="189" name="日本語と英語では文法の法則が違う"/>
          <p:cNvSpPr txBox="1"/>
          <p:nvPr/>
        </p:nvSpPr>
        <p:spPr>
          <a:xfrm>
            <a:off x="6903882" y="6632889"/>
            <a:ext cx="9664701"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日本語と英語では文法の法則が違う</a:t>
            </a:r>
          </a:p>
        </p:txBody>
      </p:sp>
      <p:sp>
        <p:nvSpPr>
          <p:cNvPr id="190" name="“あれ”とは？…"/>
          <p:cNvSpPr txBox="1"/>
          <p:nvPr/>
        </p:nvSpPr>
        <p:spPr>
          <a:xfrm>
            <a:off x="9672482" y="9802829"/>
            <a:ext cx="9034375" cy="160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700"/>
            </a:pPr>
            <a:r>
              <a:t>“あれ”とは？</a:t>
            </a:r>
          </a:p>
          <a:p>
            <a:pPr algn="l">
              <a:defRPr sz="4700"/>
            </a:pPr>
            <a:r>
              <a:t>”やばい”はいいこと、悪いこと？</a:t>
            </a:r>
          </a:p>
        </p:txBody>
      </p:sp>
      <p:pic>
        <p:nvPicPr>
          <p:cNvPr id="191" name="DALL·E 2023-12-13 14.27.49 - A fresh, ripe apple resting on a wooden table in natural light, with a vivid red color and a shiny surface, surrounded by leaves.png" descr="DALL·E 2023-12-13 14.27.49 - A fresh, ripe apple resting on a wooden table in natural light, with a vivid red color and a shiny surface, surrounded by leaves.png"/>
          <p:cNvPicPr>
            <a:picLocks noChangeAspect="1"/>
          </p:cNvPicPr>
          <p:nvPr/>
        </p:nvPicPr>
        <p:blipFill>
          <a:blip r:embed="rId2"/>
          <a:srcRect l="12941" t="10395" r="7590" b="17203"/>
          <a:stretch>
            <a:fillRect/>
          </a:stretch>
        </p:blipFill>
        <p:spPr>
          <a:xfrm>
            <a:off x="1785639" y="10031311"/>
            <a:ext cx="3165179" cy="2883695"/>
          </a:xfrm>
          <a:prstGeom prst="rect">
            <a:avLst/>
          </a:prstGeom>
          <a:ln w="12700">
            <a:miter lim="400000"/>
          </a:ln>
        </p:spPr>
      </p:pic>
      <p:sp>
        <p:nvSpPr>
          <p:cNvPr id="192" name="or"/>
          <p:cNvSpPr txBox="1"/>
          <p:nvPr/>
        </p:nvSpPr>
        <p:spPr>
          <a:xfrm>
            <a:off x="5087423" y="11219934"/>
            <a:ext cx="807898"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or</a:t>
            </a:r>
          </a:p>
        </p:txBody>
      </p:sp>
      <p:pic>
        <p:nvPicPr>
          <p:cNvPr id="193" name="スクリーンショット 2023-12-13 14.29.33.png" descr="スクリーンショット 2023-12-13 14.29.33.png"/>
          <p:cNvPicPr>
            <a:picLocks noChangeAspect="1"/>
          </p:cNvPicPr>
          <p:nvPr/>
        </p:nvPicPr>
        <p:blipFill>
          <a:blip r:embed="rId3"/>
          <a:stretch>
            <a:fillRect/>
          </a:stretch>
        </p:blipFill>
        <p:spPr>
          <a:xfrm>
            <a:off x="6032025" y="9391762"/>
            <a:ext cx="2129204" cy="4116460"/>
          </a:xfrm>
          <a:prstGeom prst="rect">
            <a:avLst/>
          </a:prstGeom>
          <a:ln w="12700">
            <a:miter lim="400000"/>
          </a:ln>
        </p:spPr>
      </p:pic>
      <p:sp>
        <p:nvSpPr>
          <p:cNvPr id="194" name="線"/>
          <p:cNvSpPr/>
          <p:nvPr/>
        </p:nvSpPr>
        <p:spPr>
          <a:xfrm>
            <a:off x="2329072" y="4747919"/>
            <a:ext cx="1308101" cy="1"/>
          </a:xfrm>
          <a:prstGeom prst="line">
            <a:avLst/>
          </a:prstGeom>
          <a:ln w="25400">
            <a:solidFill>
              <a:srgbClr val="000000"/>
            </a:solidFill>
            <a:miter lim="400000"/>
          </a:ln>
        </p:spPr>
        <p:txBody>
          <a:bodyPr lIns="50800" tIns="50800" rIns="50800" bIns="50800" anchor="ctr"/>
          <a:lstStyle/>
          <a:p>
            <a:endParaRPr/>
          </a:p>
        </p:txBody>
      </p:sp>
      <p:sp>
        <p:nvSpPr>
          <p:cNvPr id="195" name="線"/>
          <p:cNvSpPr/>
          <p:nvPr/>
        </p:nvSpPr>
        <p:spPr>
          <a:xfrm>
            <a:off x="4183272" y="4747919"/>
            <a:ext cx="2977654" cy="1"/>
          </a:xfrm>
          <a:prstGeom prst="line">
            <a:avLst/>
          </a:prstGeom>
          <a:ln w="25400">
            <a:solidFill>
              <a:srgbClr val="000000"/>
            </a:solidFill>
            <a:miter lim="400000"/>
          </a:ln>
        </p:spPr>
        <p:txBody>
          <a:bodyPr lIns="50800" tIns="50800" rIns="50800" bIns="50800" anchor="ctr"/>
          <a:lstStyle/>
          <a:p>
            <a:endParaRPr/>
          </a:p>
        </p:txBody>
      </p:sp>
      <p:sp>
        <p:nvSpPr>
          <p:cNvPr id="196" name="線"/>
          <p:cNvSpPr/>
          <p:nvPr/>
        </p:nvSpPr>
        <p:spPr>
          <a:xfrm>
            <a:off x="7707026" y="4747919"/>
            <a:ext cx="3655524" cy="1"/>
          </a:xfrm>
          <a:prstGeom prst="line">
            <a:avLst/>
          </a:prstGeom>
          <a:ln w="25400">
            <a:solidFill>
              <a:srgbClr val="000000"/>
            </a:solidFill>
            <a:miter lim="400000"/>
          </a:ln>
        </p:spPr>
        <p:txBody>
          <a:bodyPr lIns="50800" tIns="50800" rIns="50800" bIns="50800" anchor="ctr"/>
          <a:lstStyle/>
          <a:p>
            <a:endParaRPr/>
          </a:p>
        </p:txBody>
      </p:sp>
      <p:sp>
        <p:nvSpPr>
          <p:cNvPr id="197" name="線"/>
          <p:cNvSpPr/>
          <p:nvPr/>
        </p:nvSpPr>
        <p:spPr>
          <a:xfrm>
            <a:off x="13803027" y="4747919"/>
            <a:ext cx="3165079" cy="1"/>
          </a:xfrm>
          <a:prstGeom prst="line">
            <a:avLst/>
          </a:prstGeom>
          <a:ln w="25400">
            <a:solidFill>
              <a:srgbClr val="000000"/>
            </a:solidFill>
            <a:miter lim="400000"/>
          </a:ln>
        </p:spPr>
        <p:txBody>
          <a:bodyPr lIns="50800" tIns="50800" rIns="50800" bIns="50800" anchor="ctr"/>
          <a:lstStyle/>
          <a:p>
            <a:endParaRPr/>
          </a:p>
        </p:txBody>
      </p:sp>
      <p:sp>
        <p:nvSpPr>
          <p:cNvPr id="198" name="線"/>
          <p:cNvSpPr/>
          <p:nvPr/>
        </p:nvSpPr>
        <p:spPr>
          <a:xfrm>
            <a:off x="17384427" y="4747919"/>
            <a:ext cx="4487901" cy="1"/>
          </a:xfrm>
          <a:prstGeom prst="line">
            <a:avLst/>
          </a:prstGeom>
          <a:ln w="25400">
            <a:solidFill>
              <a:srgbClr val="000000"/>
            </a:solidFill>
            <a:miter lim="400000"/>
          </a:ln>
        </p:spPr>
        <p:txBody>
          <a:bodyPr lIns="50800" tIns="50800" rIns="50800" bIns="50800" anchor="ctr"/>
          <a:lstStyle/>
          <a:p>
            <a:endParaRPr/>
          </a:p>
        </p:txBody>
      </p:sp>
      <p:sp>
        <p:nvSpPr>
          <p:cNvPr id="199" name="線"/>
          <p:cNvSpPr/>
          <p:nvPr/>
        </p:nvSpPr>
        <p:spPr>
          <a:xfrm>
            <a:off x="13066427" y="4747919"/>
            <a:ext cx="454507" cy="1"/>
          </a:xfrm>
          <a:prstGeom prst="line">
            <a:avLst/>
          </a:prstGeom>
          <a:ln w="25400">
            <a:solidFill>
              <a:srgbClr val="000000"/>
            </a:solidFill>
            <a:miter lim="400000"/>
          </a:ln>
        </p:spPr>
        <p:txBody>
          <a:bodyPr lIns="50800" tIns="50800" rIns="50800" bIns="50800" anchor="ctr"/>
          <a:lstStyle/>
          <a:p>
            <a:endParaRPr/>
          </a:p>
        </p:txBody>
      </p:sp>
      <p:sp>
        <p:nvSpPr>
          <p:cNvPr id="200" name="スラング、方言など、自然言語は多様で複雑"/>
          <p:cNvSpPr txBox="1"/>
          <p:nvPr/>
        </p:nvSpPr>
        <p:spPr>
          <a:xfrm>
            <a:off x="10303469" y="12374188"/>
            <a:ext cx="11976228" cy="7302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スラング、方言など、自然言語は多様で複雑</a:t>
            </a:r>
          </a:p>
        </p:txBody>
      </p:sp>
      <p:sp>
        <p:nvSpPr>
          <p:cNvPr id="201" name="自然言語の複雑性"/>
          <p:cNvSpPr txBox="1"/>
          <p:nvPr/>
        </p:nvSpPr>
        <p:spPr>
          <a:xfrm>
            <a:off x="8832850" y="339719"/>
            <a:ext cx="6718301" cy="93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500">
                <a:solidFill>
                  <a:srgbClr val="FFFFFF"/>
                </a:solidFill>
              </a:defRPr>
            </a:lvl1pPr>
          </a:lstStyle>
          <a:p>
            <a:r>
              <a:t>自然言語の複雑性</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次回、Google Colabで自然言語処理に取り組んでいきます"/>
          <p:cNvSpPr txBox="1"/>
          <p:nvPr/>
        </p:nvSpPr>
        <p:spPr>
          <a:xfrm>
            <a:off x="3025451" y="1223831"/>
            <a:ext cx="18333099" cy="179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300"/>
            </a:pPr>
            <a:endParaRPr/>
          </a:p>
          <a:p>
            <a:pPr>
              <a:defRPr sz="5300"/>
            </a:pPr>
            <a:r>
              <a:t>次回、Google Colabで自然言語処理に取り組んでいきます</a:t>
            </a:r>
          </a:p>
        </p:txBody>
      </p:sp>
      <p:sp>
        <p:nvSpPr>
          <p:cNvPr id="1358" name="ChatGPTも使うので使用できるようにしておいてください"/>
          <p:cNvSpPr txBox="1"/>
          <p:nvPr/>
        </p:nvSpPr>
        <p:spPr>
          <a:xfrm>
            <a:off x="4016806" y="5891411"/>
            <a:ext cx="1635038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ChatGPTも使うので使用できるようにしておいてください</a:t>
            </a:r>
          </a:p>
        </p:txBody>
      </p:sp>
      <p:sp>
        <p:nvSpPr>
          <p:cNvPr id="1359" name="今回の課題はnotebookではなくWebClass上にあります"/>
          <p:cNvSpPr txBox="1"/>
          <p:nvPr/>
        </p:nvSpPr>
        <p:spPr>
          <a:xfrm>
            <a:off x="4089044" y="9697062"/>
            <a:ext cx="1620591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今回の課題はnotebookではなくWebClass上にあります</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4"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05" name="NLPの基礎技術(参考)"/>
          <p:cNvSpPr txBox="1"/>
          <p:nvPr/>
        </p:nvSpPr>
        <p:spPr>
          <a:xfrm>
            <a:off x="8818505" y="390519"/>
            <a:ext cx="7343890" cy="831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a:solidFill>
                  <a:srgbClr val="FFFFFF"/>
                </a:solidFill>
              </a:defRPr>
            </a:lvl1pPr>
          </a:lstStyle>
          <a:p>
            <a:r>
              <a:t>NLPの基礎技術(参考)</a:t>
            </a:r>
          </a:p>
        </p:txBody>
      </p:sp>
      <p:sp>
        <p:nvSpPr>
          <p:cNvPr id="206" name="自然言語処理の基礎技術には形態素解析、係り受け解析、固有表現抽出などがあります"/>
          <p:cNvSpPr txBox="1"/>
          <p:nvPr/>
        </p:nvSpPr>
        <p:spPr>
          <a:xfrm>
            <a:off x="495299" y="2095643"/>
            <a:ext cx="233934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自然言語処理の基礎技術には形態素解析、係り受け解析、固有表現抽出などがあります</a:t>
            </a:r>
          </a:p>
        </p:txBody>
      </p:sp>
      <p:sp>
        <p:nvSpPr>
          <p:cNvPr id="207" name="形態素解析"/>
          <p:cNvSpPr txBox="1"/>
          <p:nvPr/>
        </p:nvSpPr>
        <p:spPr>
          <a:xfrm>
            <a:off x="2959100" y="4425745"/>
            <a:ext cx="309880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形態素解析</a:t>
            </a:r>
          </a:p>
        </p:txBody>
      </p:sp>
      <p:sp>
        <p:nvSpPr>
          <p:cNvPr id="208" name="係り受け解析"/>
          <p:cNvSpPr txBox="1"/>
          <p:nvPr/>
        </p:nvSpPr>
        <p:spPr>
          <a:xfrm>
            <a:off x="10902950" y="4425745"/>
            <a:ext cx="369570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係り受け解析</a:t>
            </a:r>
          </a:p>
        </p:txBody>
      </p:sp>
      <p:sp>
        <p:nvSpPr>
          <p:cNvPr id="209" name="固有表現抽出"/>
          <p:cNvSpPr txBox="1"/>
          <p:nvPr/>
        </p:nvSpPr>
        <p:spPr>
          <a:xfrm>
            <a:off x="18824142" y="4425745"/>
            <a:ext cx="3695701"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固有表現抽出</a:t>
            </a:r>
          </a:p>
        </p:txBody>
      </p:sp>
      <p:sp>
        <p:nvSpPr>
          <p:cNvPr id="210" name="いずれも文や単語をコンピュータに理解させるための解析手法"/>
          <p:cNvSpPr txBox="1"/>
          <p:nvPr/>
        </p:nvSpPr>
        <p:spPr>
          <a:xfrm>
            <a:off x="4346003" y="11854226"/>
            <a:ext cx="16809594"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700"/>
            </a:lvl1pPr>
          </a:lstStyle>
          <a:p>
            <a:r>
              <a:t>いずれも文や単語をコンピュータに理解させるための解析手法</a:t>
            </a:r>
          </a:p>
        </p:txBody>
      </p:sp>
      <p:sp>
        <p:nvSpPr>
          <p:cNvPr id="211" name="太郎は東京医科歯科大学に行った。"/>
          <p:cNvSpPr txBox="1"/>
          <p:nvPr/>
        </p:nvSpPr>
        <p:spPr>
          <a:xfrm>
            <a:off x="6927850" y="3312398"/>
            <a:ext cx="10528300" cy="806450"/>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100"/>
            </a:lvl1pPr>
          </a:lstStyle>
          <a:p>
            <a:r>
              <a:t>太郎は東京医科歯科大学に行った。</a:t>
            </a:r>
          </a:p>
        </p:txBody>
      </p:sp>
      <p:sp>
        <p:nvSpPr>
          <p:cNvPr id="212" name="太郎(名詞、固有名詞)…"/>
          <p:cNvSpPr txBox="1"/>
          <p:nvPr/>
        </p:nvSpPr>
        <p:spPr>
          <a:xfrm>
            <a:off x="772236" y="6857531"/>
            <a:ext cx="7548169" cy="4184650"/>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latin typeface="+mn-lt"/>
                <a:ea typeface="+mn-ea"/>
                <a:cs typeface="+mn-cs"/>
                <a:sym typeface="ヒラギノ角ゴ ProN W3"/>
              </a:defRPr>
            </a:pPr>
            <a:r>
              <a:t>太郎(名詞、固有名詞)</a:t>
            </a:r>
          </a:p>
          <a:p>
            <a:pPr algn="l">
              <a:defRPr sz="3700">
                <a:latin typeface="+mn-lt"/>
                <a:ea typeface="+mn-ea"/>
                <a:cs typeface="+mn-cs"/>
                <a:sym typeface="ヒラギノ角ゴ ProN W3"/>
              </a:defRPr>
            </a:pPr>
            <a:r>
              <a:t>は(助詞、係助詞)</a:t>
            </a:r>
          </a:p>
          <a:p>
            <a:pPr algn="l">
              <a:defRPr sz="3700">
                <a:latin typeface="+mn-lt"/>
                <a:ea typeface="+mn-ea"/>
                <a:cs typeface="+mn-cs"/>
                <a:sym typeface="ヒラギノ角ゴ ProN W3"/>
              </a:defRPr>
            </a:pPr>
            <a:r>
              <a:t>東京医科歯科大学(名詞、固有名詞)</a:t>
            </a:r>
          </a:p>
          <a:p>
            <a:pPr algn="l">
              <a:defRPr sz="3700">
                <a:latin typeface="+mn-lt"/>
                <a:ea typeface="+mn-ea"/>
                <a:cs typeface="+mn-cs"/>
                <a:sym typeface="ヒラギノ角ゴ ProN W3"/>
              </a:defRPr>
            </a:pPr>
            <a:r>
              <a:t>に(助詞、格助詞)</a:t>
            </a:r>
          </a:p>
          <a:p>
            <a:pPr algn="l">
              <a:defRPr sz="3700">
                <a:latin typeface="+mn-lt"/>
                <a:ea typeface="+mn-ea"/>
                <a:cs typeface="+mn-cs"/>
                <a:sym typeface="ヒラギノ角ゴ ProN W3"/>
              </a:defRPr>
            </a:pPr>
            <a:r>
              <a:t>行っ(動詞、連用形)</a:t>
            </a:r>
          </a:p>
          <a:p>
            <a:pPr algn="l">
              <a:defRPr sz="3700">
                <a:latin typeface="+mn-lt"/>
                <a:ea typeface="+mn-ea"/>
                <a:cs typeface="+mn-cs"/>
                <a:sym typeface="ヒラギノ角ゴ ProN W3"/>
              </a:defRPr>
            </a:pPr>
            <a:r>
              <a:t>た(助動詞、終止形)</a:t>
            </a:r>
          </a:p>
        </p:txBody>
      </p:sp>
      <p:sp>
        <p:nvSpPr>
          <p:cNvPr id="213" name="太郎 は 東京医科歯科大学 に 行った"/>
          <p:cNvSpPr txBox="1"/>
          <p:nvPr/>
        </p:nvSpPr>
        <p:spPr>
          <a:xfrm>
            <a:off x="8858656" y="8481143"/>
            <a:ext cx="841095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atin typeface="+mn-lt"/>
                <a:ea typeface="+mn-ea"/>
                <a:cs typeface="+mn-cs"/>
                <a:sym typeface="ヒラギノ角ゴ ProN W3"/>
              </a:defRPr>
            </a:lvl1pPr>
          </a:lstStyle>
          <a:p>
            <a:r>
              <a:t>太郎 は 東京医科歯科大学 に 行った</a:t>
            </a:r>
          </a:p>
        </p:txBody>
      </p:sp>
      <p:sp>
        <p:nvSpPr>
          <p:cNvPr id="214" name="太郎：人名…"/>
          <p:cNvSpPr txBox="1"/>
          <p:nvPr/>
        </p:nvSpPr>
        <p:spPr>
          <a:xfrm>
            <a:off x="18061863" y="7972601"/>
            <a:ext cx="5803901" cy="133985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latin typeface="+mn-lt"/>
                <a:ea typeface="+mn-ea"/>
                <a:cs typeface="+mn-cs"/>
                <a:sym typeface="ヒラギノ角ゴ ProN W3"/>
              </a:defRPr>
            </a:pPr>
            <a:r>
              <a:t>太郎：人名</a:t>
            </a:r>
          </a:p>
          <a:p>
            <a:pPr algn="l">
              <a:defRPr sz="3700">
                <a:latin typeface="+mn-lt"/>
                <a:ea typeface="+mn-ea"/>
                <a:cs typeface="+mn-cs"/>
                <a:sym typeface="ヒラギノ角ゴ ProN W3"/>
              </a:defRPr>
            </a:pPr>
            <a:r>
              <a:t>東京医科歯科大学：組織名</a:t>
            </a:r>
          </a:p>
        </p:txBody>
      </p:sp>
      <p:sp>
        <p:nvSpPr>
          <p:cNvPr id="215" name="線"/>
          <p:cNvSpPr/>
          <p:nvPr/>
        </p:nvSpPr>
        <p:spPr>
          <a:xfrm>
            <a:off x="9570956" y="7146027"/>
            <a:ext cx="6852542" cy="1203057"/>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8" y="17387"/>
                  <a:pt x="788" y="13753"/>
                  <a:pt x="1399" y="10921"/>
                </a:cubicBezTo>
                <a:cubicBezTo>
                  <a:pt x="2033" y="7983"/>
                  <a:pt x="2783" y="6017"/>
                  <a:pt x="3557" y="4525"/>
                </a:cubicBezTo>
                <a:cubicBezTo>
                  <a:pt x="5650" y="495"/>
                  <a:pt x="7879" y="-92"/>
                  <a:pt x="10086" y="11"/>
                </a:cubicBezTo>
                <a:cubicBezTo>
                  <a:pt x="12630" y="129"/>
                  <a:pt x="15175" y="1145"/>
                  <a:pt x="17612" y="5007"/>
                </a:cubicBezTo>
                <a:cubicBezTo>
                  <a:pt x="18526" y="6455"/>
                  <a:pt x="19426" y="8317"/>
                  <a:pt x="20186" y="11506"/>
                </a:cubicBezTo>
                <a:cubicBezTo>
                  <a:pt x="20771" y="13958"/>
                  <a:pt x="21255" y="17125"/>
                  <a:pt x="21600" y="20794"/>
                </a:cubicBezTo>
              </a:path>
            </a:pathLst>
          </a:custGeom>
          <a:ln w="63500">
            <a:solidFill>
              <a:srgbClr val="000000"/>
            </a:solidFill>
            <a:miter lim="400000"/>
            <a:tailEnd type="triangle"/>
          </a:ln>
        </p:spPr>
        <p:txBody>
          <a:bodyPr lIns="50800" tIns="50800" rIns="50800" bIns="50800" anchor="ctr"/>
          <a:lstStyle/>
          <a:p>
            <a:endParaRPr/>
          </a:p>
        </p:txBody>
      </p:sp>
      <p:sp>
        <p:nvSpPr>
          <p:cNvPr id="216" name="線"/>
          <p:cNvSpPr/>
          <p:nvPr/>
        </p:nvSpPr>
        <p:spPr>
          <a:xfrm>
            <a:off x="12868293" y="9209497"/>
            <a:ext cx="3544324" cy="903447"/>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17" name="線"/>
          <p:cNvSpPr/>
          <p:nvPr/>
        </p:nvSpPr>
        <p:spPr>
          <a:xfrm flipH="1">
            <a:off x="9566293" y="9105925"/>
            <a:ext cx="754293" cy="507862"/>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18" name="線"/>
          <p:cNvSpPr/>
          <p:nvPr/>
        </p:nvSpPr>
        <p:spPr>
          <a:xfrm rot="10800000">
            <a:off x="12571431" y="7646812"/>
            <a:ext cx="2676755" cy="730250"/>
          </a:xfrm>
          <a:custGeom>
            <a:avLst/>
            <a:gdLst/>
            <a:ahLst/>
            <a:cxnLst>
              <a:cxn ang="0">
                <a:pos x="wd2" y="hd2"/>
              </a:cxn>
              <a:cxn ang="5400000">
                <a:pos x="wd2" y="hd2"/>
              </a:cxn>
              <a:cxn ang="10800000">
                <a:pos x="wd2" y="hd2"/>
              </a:cxn>
              <a:cxn ang="16200000">
                <a:pos x="wd2" y="hd2"/>
              </a:cxn>
            </a:cxnLst>
            <a:rect l="0" t="0" r="r" b="b"/>
            <a:pathLst>
              <a:path w="21600" h="21119" extrusionOk="0">
                <a:moveTo>
                  <a:pt x="0" y="2385"/>
                </a:moveTo>
                <a:cubicBezTo>
                  <a:pt x="445" y="6699"/>
                  <a:pt x="1193" y="10457"/>
                  <a:pt x="2162" y="13235"/>
                </a:cubicBezTo>
                <a:cubicBezTo>
                  <a:pt x="3631" y="17446"/>
                  <a:pt x="5456" y="19066"/>
                  <a:pt x="7269" y="20057"/>
                </a:cubicBezTo>
                <a:cubicBezTo>
                  <a:pt x="10090" y="21600"/>
                  <a:pt x="13022" y="21584"/>
                  <a:pt x="15743" y="19191"/>
                </a:cubicBezTo>
                <a:cubicBezTo>
                  <a:pt x="16982" y="18101"/>
                  <a:pt x="18162" y="16514"/>
                  <a:pt x="19201" y="13582"/>
                </a:cubicBezTo>
                <a:cubicBezTo>
                  <a:pt x="20383" y="10246"/>
                  <a:pt x="21231" y="5450"/>
                  <a:pt x="21600" y="0"/>
                </a:cubicBezTo>
              </a:path>
            </a:pathLst>
          </a:custGeom>
          <a:ln w="50800">
            <a:solidFill>
              <a:srgbClr val="000000"/>
            </a:solidFill>
            <a:miter lim="400000"/>
            <a:tailEnd type="triangle"/>
          </a:ln>
        </p:spPr>
        <p:txBody>
          <a:bodyPr lIns="50800" tIns="50800" rIns="50800" bIns="50800" anchor="ctr"/>
          <a:lstStyle/>
          <a:p>
            <a:endParaRPr/>
          </a:p>
        </p:txBody>
      </p:sp>
      <p:sp>
        <p:nvSpPr>
          <p:cNvPr id="219" name="テキストを最小の意味を持つ単語(形態素)…"/>
          <p:cNvSpPr txBox="1"/>
          <p:nvPr/>
        </p:nvSpPr>
        <p:spPr>
          <a:xfrm>
            <a:off x="533120" y="5400338"/>
            <a:ext cx="8026401" cy="116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t>テキストを最小の意味を持つ単語(形態素)</a:t>
            </a:r>
          </a:p>
          <a:p>
            <a:pPr algn="l">
              <a:defRPr sz="3300"/>
            </a:pPr>
            <a:r>
              <a:t>に分割して品詞を識別する</a:t>
            </a:r>
          </a:p>
        </p:txBody>
      </p:sp>
      <p:sp>
        <p:nvSpPr>
          <p:cNvPr id="220" name="文中の単語間の依存関係を特定する"/>
          <p:cNvSpPr txBox="1"/>
          <p:nvPr/>
        </p:nvSpPr>
        <p:spPr>
          <a:xfrm>
            <a:off x="9219920" y="5673809"/>
            <a:ext cx="80264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a:lvl1pPr>
          </a:lstStyle>
          <a:p>
            <a:r>
              <a:t>文中の単語間の依存関係を特定する</a:t>
            </a:r>
          </a:p>
        </p:txBody>
      </p:sp>
      <p:sp>
        <p:nvSpPr>
          <p:cNvPr id="221" name="固有名詞を識別し、カテゴリー…"/>
          <p:cNvSpPr txBox="1"/>
          <p:nvPr/>
        </p:nvSpPr>
        <p:spPr>
          <a:xfrm>
            <a:off x="17652720" y="5409863"/>
            <a:ext cx="8026401"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600"/>
            </a:pPr>
            <a:r>
              <a:t>固有名詞を識別し、カテゴリー</a:t>
            </a:r>
          </a:p>
          <a:p>
            <a:pPr algn="l">
              <a:defRPr sz="3600"/>
            </a:pPr>
            <a:r>
              <a:t>に分類する</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4" name="NLP自体は深層学習ではない"/>
          <p:cNvSpPr txBox="1"/>
          <p:nvPr/>
        </p:nvSpPr>
        <p:spPr>
          <a:xfrm>
            <a:off x="7754174" y="403219"/>
            <a:ext cx="931703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NLP自体は深層学習ではない</a:t>
            </a:r>
          </a:p>
        </p:txBody>
      </p:sp>
      <p:sp>
        <p:nvSpPr>
          <p:cNvPr id="225" name="NLPの技術例"/>
          <p:cNvSpPr txBox="1"/>
          <p:nvPr/>
        </p:nvSpPr>
        <p:spPr>
          <a:xfrm>
            <a:off x="2015488" y="2657752"/>
            <a:ext cx="387858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NLPの技術例</a:t>
            </a:r>
          </a:p>
        </p:txBody>
      </p:sp>
      <p:sp>
        <p:nvSpPr>
          <p:cNvPr id="226"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27" name="・ルールベースのシステム…"/>
          <p:cNvSpPr txBox="1"/>
          <p:nvPr/>
        </p:nvSpPr>
        <p:spPr>
          <a:xfrm>
            <a:off x="2974877" y="4417564"/>
            <a:ext cx="17266616" cy="345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・ルールベースのシステム</a:t>
            </a:r>
          </a:p>
          <a:p>
            <a:pPr algn="l">
              <a:defRPr sz="4800"/>
            </a:pPr>
            <a:r>
              <a:t>・統計的モデル(n-gramモデル、隠れマルコフモデル(HMM))</a:t>
            </a:r>
          </a:p>
          <a:p>
            <a:pPr algn="l">
              <a:defRPr sz="4800"/>
            </a:pPr>
            <a:r>
              <a:t>・意味ネットワーク、オントロジー</a:t>
            </a:r>
          </a:p>
          <a:p>
            <a:pPr algn="l">
              <a:defRPr sz="4800"/>
            </a:pPr>
            <a:r>
              <a:t>・構文解析</a:t>
            </a:r>
          </a:p>
        </p:txBody>
      </p:sp>
      <p:sp>
        <p:nvSpPr>
          <p:cNvPr id="228" name="これらは現在も使用されているものもあるが、深層学習によってNLP…"/>
          <p:cNvSpPr txBox="1"/>
          <p:nvPr/>
        </p:nvSpPr>
        <p:spPr>
          <a:xfrm>
            <a:off x="2666238" y="9112782"/>
            <a:ext cx="1905152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これらは現在も使用されているものもあるが、深層学習によってNLP</a:t>
            </a:r>
          </a:p>
          <a:p>
            <a:pPr algn="l">
              <a:defRPr sz="4800"/>
            </a:pPr>
            <a:r>
              <a:t>の性能が大幅に向上した</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1" name="自然言語処理の代表的な深層学習モデル"/>
          <p:cNvSpPr txBox="1"/>
          <p:nvPr/>
        </p:nvSpPr>
        <p:spPr>
          <a:xfrm>
            <a:off x="6086505" y="403219"/>
            <a:ext cx="12652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自然言語処理の代表的な深層学習モデル</a:t>
            </a:r>
          </a:p>
        </p:txBody>
      </p:sp>
      <p:sp>
        <p:nvSpPr>
          <p:cNvPr id="232" name="RNN(1986年)…"/>
          <p:cNvSpPr txBox="1"/>
          <p:nvPr/>
        </p:nvSpPr>
        <p:spPr>
          <a:xfrm>
            <a:off x="2087020" y="3568848"/>
            <a:ext cx="7093612" cy="711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RNN(1986年)</a:t>
            </a:r>
          </a:p>
          <a:p>
            <a:pPr algn="l">
              <a:defRPr sz="4800"/>
            </a:pPr>
            <a:r>
              <a:t>Seq2Seq(2014年)</a:t>
            </a:r>
          </a:p>
          <a:p>
            <a:pPr algn="l">
              <a:defRPr sz="4800"/>
            </a:pPr>
            <a:r>
              <a:t>Attention(2015年)</a:t>
            </a:r>
          </a:p>
          <a:p>
            <a:pPr algn="l">
              <a:defRPr sz="4800"/>
            </a:pPr>
            <a:r>
              <a:t>Transformer(2017年)</a:t>
            </a:r>
          </a:p>
          <a:p>
            <a:pPr algn="l">
              <a:defRPr sz="4800"/>
            </a:pPr>
            <a:r>
              <a:t>BERT(2018年)</a:t>
            </a:r>
          </a:p>
          <a:p>
            <a:pPr algn="l">
              <a:defRPr sz="4800"/>
            </a:pPr>
            <a:r>
              <a:t>GPT-2(2019年)</a:t>
            </a:r>
          </a:p>
          <a:p>
            <a:pPr algn="l">
              <a:defRPr sz="4800"/>
            </a:pPr>
            <a:r>
              <a:t>T5(2019年)</a:t>
            </a:r>
          </a:p>
          <a:p>
            <a:pPr algn="l">
              <a:defRPr sz="4800"/>
            </a:pPr>
            <a:r>
              <a:t>GPT-3(2020年)</a:t>
            </a:r>
          </a:p>
        </p:txBody>
      </p:sp>
      <p:sp>
        <p:nvSpPr>
          <p:cNvPr id="233"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34" name="今までの画像データや表形式データと…"/>
          <p:cNvSpPr txBox="1"/>
          <p:nvPr/>
        </p:nvSpPr>
        <p:spPr>
          <a:xfrm>
            <a:off x="10543266" y="2329997"/>
            <a:ext cx="12992101" cy="15875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600"/>
            </a:pPr>
            <a:r>
              <a:t>今までの画像データや表形式データと</a:t>
            </a:r>
          </a:p>
          <a:p>
            <a:pPr>
              <a:defRPr sz="4600"/>
            </a:pPr>
            <a:r>
              <a:t>大きく違う点は自然言語は</a:t>
            </a:r>
            <a:r>
              <a:rPr>
                <a:solidFill>
                  <a:schemeClr val="accent5">
                    <a:hueOff val="-82419"/>
                    <a:satOff val="-9513"/>
                    <a:lumOff val="-16343"/>
                  </a:schemeClr>
                </a:solidFill>
              </a:rPr>
              <a:t>系列データ</a:t>
            </a:r>
            <a:r>
              <a:t>であること</a:t>
            </a:r>
          </a:p>
        </p:txBody>
      </p:sp>
      <p:sp>
        <p:nvSpPr>
          <p:cNvPr id="235" name="系列(シークエンス)データ…"/>
          <p:cNvSpPr txBox="1"/>
          <p:nvPr/>
        </p:nvSpPr>
        <p:spPr>
          <a:xfrm>
            <a:off x="10138530" y="4638354"/>
            <a:ext cx="12925807" cy="3314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系列(シークエンス)データ</a:t>
            </a:r>
          </a:p>
          <a:p>
            <a:pPr algn="l">
              <a:defRPr sz="4600"/>
            </a:pPr>
            <a:r>
              <a:t>：各データが独立でなく</a:t>
            </a:r>
            <a:r>
              <a:rPr>
                <a:solidFill>
                  <a:schemeClr val="accent5">
                    <a:hueOff val="-82419"/>
                    <a:satOff val="-9513"/>
                    <a:lumOff val="-16343"/>
                  </a:schemeClr>
                </a:solidFill>
              </a:rPr>
              <a:t>特定の順序で並んでいる</a:t>
            </a:r>
          </a:p>
          <a:p>
            <a:pPr algn="l">
              <a:defRPr sz="4600"/>
            </a:pPr>
            <a:r>
              <a:t>　画像であれば、1枚目と2枚目は逆でも良い</a:t>
            </a:r>
          </a:p>
          <a:p>
            <a:pPr algn="l">
              <a:defRPr sz="4600"/>
            </a:pPr>
            <a:r>
              <a:t>　文章は1文目と2文目が逆だと意味が通らない</a:t>
            </a:r>
          </a:p>
        </p:txBody>
      </p:sp>
      <p:sp>
        <p:nvSpPr>
          <p:cNvPr id="236" name="系列データと時系列データ"/>
          <p:cNvSpPr txBox="1"/>
          <p:nvPr/>
        </p:nvSpPr>
        <p:spPr>
          <a:xfrm>
            <a:off x="10253483" y="8661211"/>
            <a:ext cx="71247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系列データと時系列データ</a:t>
            </a:r>
          </a:p>
        </p:txBody>
      </p:sp>
      <p:sp>
        <p:nvSpPr>
          <p:cNvPr id="237" name="系列データ：テキスト、DNA配列など…"/>
          <p:cNvSpPr txBox="1"/>
          <p:nvPr/>
        </p:nvSpPr>
        <p:spPr>
          <a:xfrm>
            <a:off x="10713843" y="9775438"/>
            <a:ext cx="10264776" cy="1562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系列データ：テキスト、DNA配列など</a:t>
            </a:r>
          </a:p>
          <a:p>
            <a:pPr algn="l">
              <a:defRPr sz="4600"/>
            </a:pPr>
            <a:r>
              <a:t>時系列データ：株価、録音データなど</a:t>
            </a:r>
          </a:p>
        </p:txBody>
      </p:sp>
      <p:sp>
        <p:nvSpPr>
          <p:cNvPr id="238" name="今の生成AIなどの立役者はTransformer"/>
          <p:cNvSpPr txBox="1"/>
          <p:nvPr/>
        </p:nvSpPr>
        <p:spPr>
          <a:xfrm>
            <a:off x="4918549" y="12021163"/>
            <a:ext cx="14988287" cy="88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200"/>
            </a:lvl1pPr>
          </a:lstStyle>
          <a:p>
            <a:r>
              <a:t>今の生成AIなどの立役者はTransformer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中間層がループする構造になっている"/>
          <p:cNvSpPr txBox="1"/>
          <p:nvPr/>
        </p:nvSpPr>
        <p:spPr>
          <a:xfrm>
            <a:off x="7322819" y="1898154"/>
            <a:ext cx="973836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中間層がループする構造になっている</a:t>
            </a:r>
          </a:p>
        </p:txBody>
      </p:sp>
      <p:sp>
        <p:nvSpPr>
          <p:cNvPr id="241" name="四角形"/>
          <p:cNvSpPr/>
          <p:nvPr/>
        </p:nvSpPr>
        <p:spPr>
          <a:xfrm>
            <a:off x="4654250"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2" name="四角形"/>
          <p:cNvSpPr/>
          <p:nvPr/>
        </p:nvSpPr>
        <p:spPr>
          <a:xfrm>
            <a:off x="10750091"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3" name="四角形"/>
          <p:cNvSpPr/>
          <p:nvPr/>
        </p:nvSpPr>
        <p:spPr>
          <a:xfrm>
            <a:off x="16845932" y="3660156"/>
            <a:ext cx="2883817" cy="6395688"/>
          </a:xfrm>
          <a:prstGeom prst="rect">
            <a:avLst/>
          </a:prstGeom>
          <a:solidFill>
            <a:schemeClr val="accent1">
              <a:lumOff val="1684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4" name="矢印"/>
          <p:cNvSpPr/>
          <p:nvPr/>
        </p:nvSpPr>
        <p:spPr>
          <a:xfrm>
            <a:off x="8509079"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5" name="矢印"/>
          <p:cNvSpPr/>
          <p:nvPr/>
        </p:nvSpPr>
        <p:spPr>
          <a:xfrm>
            <a:off x="14604920"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6" name="再帰"/>
          <p:cNvSpPr txBox="1"/>
          <p:nvPr/>
        </p:nvSpPr>
        <p:spPr>
          <a:xfrm>
            <a:off x="11563349" y="10805129"/>
            <a:ext cx="1257301"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再帰</a:t>
            </a:r>
          </a:p>
        </p:txBody>
      </p:sp>
      <p:sp>
        <p:nvSpPr>
          <p:cNvPr id="247" name="線"/>
          <p:cNvSpPr/>
          <p:nvPr/>
        </p:nvSpPr>
        <p:spPr>
          <a:xfrm>
            <a:off x="9757931" y="9313788"/>
            <a:ext cx="4793524" cy="2643874"/>
          </a:xfrm>
          <a:custGeom>
            <a:avLst/>
            <a:gdLst/>
            <a:ahLst/>
            <a:cxnLst>
              <a:cxn ang="0">
                <a:pos x="wd2" y="hd2"/>
              </a:cxn>
              <a:cxn ang="5400000">
                <a:pos x="wd2" y="hd2"/>
              </a:cxn>
              <a:cxn ang="10800000">
                <a:pos x="wd2" y="hd2"/>
              </a:cxn>
              <a:cxn ang="16200000">
                <a:pos x="wd2" y="hd2"/>
              </a:cxn>
            </a:cxnLst>
            <a:rect l="0" t="0" r="r" b="b"/>
            <a:pathLst>
              <a:path w="20234" h="21471" extrusionOk="0">
                <a:moveTo>
                  <a:pt x="19332" y="0"/>
                </a:moveTo>
                <a:cubicBezTo>
                  <a:pt x="20926" y="5568"/>
                  <a:pt x="20340" y="12270"/>
                  <a:pt x="18114" y="16555"/>
                </a:cubicBezTo>
                <a:cubicBezTo>
                  <a:pt x="16107" y="20418"/>
                  <a:pt x="13122" y="21600"/>
                  <a:pt x="10088" y="21460"/>
                </a:cubicBezTo>
                <a:cubicBezTo>
                  <a:pt x="7239" y="21328"/>
                  <a:pt x="4496" y="20102"/>
                  <a:pt x="2540" y="16678"/>
                </a:cubicBezTo>
                <a:cubicBezTo>
                  <a:pt x="250" y="12671"/>
                  <a:pt x="-674" y="6241"/>
                  <a:pt x="528" y="267"/>
                </a:cubicBezTo>
              </a:path>
            </a:pathLst>
          </a:custGeom>
          <a:ln w="165100">
            <a:solidFill>
              <a:schemeClr val="accent1"/>
            </a:solidFill>
            <a:miter lim="400000"/>
            <a:tailEnd type="triangle"/>
          </a:ln>
        </p:spPr>
        <p:txBody>
          <a:bodyPr lIns="50800" tIns="50800" rIns="50800" bIns="50800" anchor="ctr"/>
          <a:lstStyle/>
          <a:p>
            <a:endParaRPr/>
          </a:p>
        </p:txBody>
      </p:sp>
      <p:sp>
        <p:nvSpPr>
          <p:cNvPr id="248" name="入力層"/>
          <p:cNvSpPr txBox="1"/>
          <p:nvPr/>
        </p:nvSpPr>
        <p:spPr>
          <a:xfrm>
            <a:off x="5334158" y="6569075"/>
            <a:ext cx="15240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入力層</a:t>
            </a:r>
          </a:p>
        </p:txBody>
      </p:sp>
      <p:sp>
        <p:nvSpPr>
          <p:cNvPr id="249" name="中間層"/>
          <p:cNvSpPr txBox="1"/>
          <p:nvPr/>
        </p:nvSpPr>
        <p:spPr>
          <a:xfrm>
            <a:off x="11429999" y="6569075"/>
            <a:ext cx="15240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中間層</a:t>
            </a:r>
          </a:p>
        </p:txBody>
      </p:sp>
      <p:sp>
        <p:nvSpPr>
          <p:cNvPr id="250" name="出力層"/>
          <p:cNvSpPr txBox="1"/>
          <p:nvPr/>
        </p:nvSpPr>
        <p:spPr>
          <a:xfrm>
            <a:off x="17525841" y="6569075"/>
            <a:ext cx="15240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出力層</a:t>
            </a:r>
          </a:p>
        </p:txBody>
      </p:sp>
      <p:sp>
        <p:nvSpPr>
          <p:cNvPr id="251" name="RNNは各時刻の状態に関する情報を次の演算に渡すことで、…"/>
          <p:cNvSpPr txBox="1"/>
          <p:nvPr/>
        </p:nvSpPr>
        <p:spPr>
          <a:xfrm>
            <a:off x="4576249" y="12087543"/>
            <a:ext cx="14373670"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RNNは各時刻の状態に関する情報を次の演算に渡すことで、</a:t>
            </a:r>
          </a:p>
          <a:p>
            <a:pPr>
              <a:defRPr sz="4100"/>
            </a:pPr>
            <a:r>
              <a:t>前の時刻の情報を記録して予測に使用出来る</a:t>
            </a:r>
          </a:p>
        </p:txBody>
      </p:sp>
      <p:sp>
        <p:nvSpPr>
          <p:cNvPr id="252" name="四角形"/>
          <p:cNvSpPr/>
          <p:nvPr/>
        </p:nvSpPr>
        <p:spPr>
          <a:xfrm>
            <a:off x="32" y="3749"/>
            <a:ext cx="24387122" cy="1605390"/>
          </a:xfrm>
          <a:prstGeom prst="rect">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3" name="自然言語の基礎と重要性"/>
          <p:cNvSpPr txBox="1"/>
          <p:nvPr/>
        </p:nvSpPr>
        <p:spPr>
          <a:xfrm>
            <a:off x="382227" y="565144"/>
            <a:ext cx="4305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mn-lt"/>
                <a:ea typeface="+mn-ea"/>
                <a:cs typeface="+mn-cs"/>
                <a:sym typeface="ヒラギノ角ゴ ProN W3"/>
              </a:defRPr>
            </a:lvl1pPr>
          </a:lstStyle>
          <a:p>
            <a:r>
              <a:t>自然言語の基礎と重要性</a:t>
            </a:r>
          </a:p>
        </p:txBody>
      </p:sp>
      <p:sp>
        <p:nvSpPr>
          <p:cNvPr id="254" name="RNN (Recurrent Neural Network)"/>
          <p:cNvSpPr txBox="1"/>
          <p:nvPr/>
        </p:nvSpPr>
        <p:spPr>
          <a:xfrm>
            <a:off x="6162433" y="415919"/>
            <a:ext cx="12059134"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300">
                <a:solidFill>
                  <a:srgbClr val="FFFFFF"/>
                </a:solidFill>
              </a:defRPr>
            </a:lvl1pPr>
          </a:lstStyle>
          <a:p>
            <a:r>
              <a:t>RNN (Recurrent Neural Network)</a:t>
            </a:r>
          </a:p>
        </p:txBody>
      </p:sp>
      <p:sp>
        <p:nvSpPr>
          <p:cNvPr id="255" name="このループする構造をセルと言います"/>
          <p:cNvSpPr txBox="1"/>
          <p:nvPr/>
        </p:nvSpPr>
        <p:spPr>
          <a:xfrm>
            <a:off x="16784647" y="11138395"/>
            <a:ext cx="7398767"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mn-lt"/>
                <a:ea typeface="+mn-ea"/>
                <a:cs typeface="+mn-cs"/>
                <a:sym typeface="ヒラギノ角ゴ ProN W3"/>
              </a:defRPr>
            </a:lvl1pPr>
          </a:lstStyle>
          <a:p>
            <a:r>
              <a:t>このループする構造をセルと言います</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TotalTime>
  <Words>2147</Words>
  <Application>Microsoft Macintosh PowerPoint</Application>
  <PresentationFormat>ユーザー設定</PresentationFormat>
  <Paragraphs>754</Paragraphs>
  <Slides>50</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ヒラギノ角ゴ ProN W3</vt:lpstr>
      <vt:lpstr>ヒラギノ角ゴ ProN W6</vt:lpstr>
      <vt:lpstr>Annai MN Regular</vt:lpstr>
      <vt:lpstr>Cambria Math</vt:lpstr>
      <vt:lpstr>Helvetica Neue Light</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2</cp:revision>
  <dcterms:modified xsi:type="dcterms:W3CDTF">2024-07-24T14:58:32Z</dcterms:modified>
</cp:coreProperties>
</file>